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6" r:id="rId2"/>
    <p:sldMasterId id="2147483669" r:id="rId3"/>
  </p:sldMasterIdLst>
  <p:notesMasterIdLst>
    <p:notesMasterId r:id="rId19"/>
  </p:notesMasterIdLst>
  <p:sldIdLst>
    <p:sldId id="256" r:id="rId4"/>
    <p:sldId id="257" r:id="rId5"/>
    <p:sldId id="267" r:id="rId6"/>
    <p:sldId id="271" r:id="rId7"/>
    <p:sldId id="508" r:id="rId8"/>
    <p:sldId id="260" r:id="rId9"/>
    <p:sldId id="261" r:id="rId10"/>
    <p:sldId id="262" r:id="rId11"/>
    <p:sldId id="263" r:id="rId12"/>
    <p:sldId id="509" r:id="rId13"/>
    <p:sldId id="265" r:id="rId14"/>
    <p:sldId id="266" r:id="rId15"/>
    <p:sldId id="510" r:id="rId16"/>
    <p:sldId id="268" r:id="rId17"/>
    <p:sldId id="269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orbel" panose="020B0503020204020204" pitchFamily="34" charset="0"/>
      <p:regular r:id="rId24"/>
      <p:bold r:id="rId25"/>
      <p:italic r:id="rId26"/>
      <p:boldItalic r:id="rId27"/>
    </p:embeddedFont>
    <p:embeddedFont>
      <p:font typeface="Montserrat Light" panose="020B0604020202020204" charset="-52"/>
      <p:regular r:id="rId28"/>
      <p:bold r:id="rId29"/>
      <p:italic r:id="rId30"/>
      <p:boldItalic r:id="rId31"/>
    </p:embeddedFont>
    <p:embeddedFont>
      <p:font typeface="Tahoma" panose="020B0604030504040204" pitchFamily="3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j6mr8dXkHTQ8jQdh88wbP9nwsz3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katerina Dodonov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112F4D-2ACF-409F-893A-AA30A0529E46}">
  <a:tblStyle styleId="{CB112F4D-2ACF-409F-893A-AA30A0529E4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797" autoAdjust="0"/>
  </p:normalViewPr>
  <p:slideViewPr>
    <p:cSldViewPr snapToGrid="0">
      <p:cViewPr varScale="1">
        <p:scale>
          <a:sx n="87" d="100"/>
          <a:sy n="87" d="100"/>
        </p:scale>
        <p:origin x="108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21" Type="http://schemas.openxmlformats.org/officeDocument/2006/relationships/font" Target="fonts/font2.fntdata"/><Relationship Id="rId34" Type="http://customschemas.google.com/relationships/presentationmetadata" Target="meta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dlv.notion.site/f95557b714014933858d939a2d15a5c9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lc.to/choose-your-profil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lc.to/choose-your-profile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3c646e8369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g13c646e8369_0_3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/>
              <a:t>Какие возможности открываются для школьника с участием в НТО?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/>
              <a:t>Каждый, кто участвует в НТО в первую очередь получает ценнейший опыт решения инженерных задач. Конечно, в большой степени от самого участника зависит то, как много он возьмет от олимпиады: для всех участников эксперты профилей проводят образовательные мероприятия: вебинары, онлайн-курсы, общаются с участниками в отдельных чатах. Так что НТО стремится каждому участнику дать максимум возможностей для того, чтобы прокачать свои компетенции и пусть не в текущем сезоне, но в следующем показать самые высокие результаты.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/>
              <a:t>Победители и призеры олимпиады получают весомые льготы при поступлении в вузы по направлениям, соответствующим профилям, в которых они победили. Это может быть 100 баллов к ЕГЭ по профильному предмету или даже БВИ.  Кроме того для победителей и призеров предусмотрены материальные призы: денежные призы или гаджеты.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/>
              <a:t>Даже если участник не стал призером, но прошел в финал, само участие в финале НТО - это целое большое событие в жизни любого школьника. Это поездка на финал, скорее всего в другой город, личное общение со сверстниками-единомышленниками со всей страны и не только, это крутой </a:t>
            </a:r>
            <a:r>
              <a:rPr lang="ru-RU" dirty="0" err="1"/>
              <a:t>мерч</a:t>
            </a:r>
            <a:r>
              <a:rPr lang="ru-RU" dirty="0"/>
              <a:t> НТО: толстовки, стикеры и много всего другого.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6" name="Google Shape;226;g13c646e8369_0_3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3c646e8369_0_2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Как выглядит траектория развития школьника в Национальной технологической олимпиаде?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Точкой входа может стать Урок НТО или День НТО, например такой,  какой проходит сегодня у нас. Такие мероприятия помогают погрузиться в технологическую тематику, познакомится с профилями НТО и возможно выбрать наиболее интересные.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В сентябре стартует первый отборочный этап - индивидуальный - здесь участники решают задания по школьным предметам,а также знакомятся с выбранными профилями.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Второй отборочный этап начинается в ноябре и предполагает работу в команде. Участники должны решать междисциплинарные задачи, которые направлены на подготовку к задаче заключительного этапа по конкретному профилю.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Те команды, которые показали самые высокие результаты по итогам отборочных испытаний, в  феврале-марте приглашаются к участию в заключительном этапе, который проходит на площадке профильного вуза. Команды решают задачу с настоящим софтом и железом, максимально глубоко погружаясь в тему.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13c646e8369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3c646e8369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3c646e8369_0_3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НТО— командные инженерные соревнования для школьников и студентов. Может показаться, что для участия в олимпиаде этого определения достаточно, остается прочитать Положение и Регламент. Отчасти это так. Но особое пространство Национальной технологической олимпиады создают не только официальные документы, но общие ценности и смыслы. Хотелось бы, чтобы их разделяли все: и участники, и организаторы, и наставники, и эксперты.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Основа всей олимпиады — это современное технологическое образование как новый уклад жизни в современном мире. Это означает доступное качественного образования для каждого заинтересованного человека, возможность постепенно и непрерывно учиться и развиваться, совместно создавать среду, в которой гуманитарное знание и новые технологии взаимно дополняют друг друга. Можно сказать, что это идеал будущего общества. Участники олимпиады уже сейчас имеют возможность попасть в такое будущее.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Принципы, которые заложены в основу НТО можно сформулировать так: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dirty="0"/>
              <a:t>Решать прикладные задачи, нацеленные на умножение общественного блага.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dirty="0"/>
              <a:t>Создавать, а не только потреблять.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dirty="0"/>
              <a:t>Работать в команде.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dirty="0"/>
              <a:t>Осваивать и ответственно развивать новые технологии.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dirty="0"/>
              <a:t>Играть честно и пробовать себя.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dirty="0"/>
              <a:t>Быть человеком.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/>
              <a:t>Подробнее узнать про ценности НТО можно </a:t>
            </a:r>
            <a:r>
              <a:rPr lang="ru-RU" i="1" u="sng" dirty="0">
                <a:solidFill>
                  <a:schemeClr val="hlink"/>
                </a:solidFill>
                <a:hlinkClick r:id="rId3"/>
              </a:rPr>
              <a:t>по ссылке</a:t>
            </a:r>
            <a:endParaRPr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1" name="Google Shape;271;g13c646e8369_0_3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404b78b1c5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1404b78b1c5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Олимпиада НТО позволяет попробовать свои силы и прокачать компетенции в совершенно разных направлениях: вы можете выбрать то, которое вас больше всего заинтересует.</a:t>
            </a:r>
            <a:endParaRPr/>
          </a:p>
        </p:txBody>
      </p:sp>
      <p:sp>
        <p:nvSpPr>
          <p:cNvPr id="241" name="Google Shape;241;g1404b78b1c5_1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1307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3c646e8369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3c646e8369_0_3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Для того, чтобы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Для того, чтобы выбрать профиль НТО, предлагаем школьникам пройти тест на выбор профиля.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Тест доступен по ссылке:  </a:t>
            </a:r>
            <a:r>
              <a:rPr lang="ru-RU" u="sng">
                <a:solidFill>
                  <a:schemeClr val="hlink"/>
                </a:solidFill>
                <a:hlinkClick r:id="rId3"/>
              </a:rPr>
              <a:t>https://clc.to/choose-your-profile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Кроме того тест доступен в папке с материалами - папка «Тест на выбор профиля» - index.html</a:t>
            </a:r>
            <a:endParaRPr/>
          </a:p>
        </p:txBody>
      </p:sp>
      <p:sp>
        <p:nvSpPr>
          <p:cNvPr id="295" name="Google Shape;295;g13c646e8369_0_3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404b78b1c5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g1404b78b1c5_1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/>
              <a:t>При регистрации учеников обратите внимание: </a:t>
            </a:r>
            <a:r>
              <a:rPr lang="ru-RU" sz="1200" i="0" dirty="0"/>
              <a:t>если вам в школе дали специальный QR-код для регистрации, пожалуйста, используйте именно его, а не ссылку на слайде.</a:t>
            </a:r>
            <a:endParaRPr lang="ru-RU" i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ru-RU" i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ru-RU" i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i="0" dirty="0"/>
              <a:t>Для того, чтобы выбрать профиль НТО, предлагаем школьникам </a:t>
            </a:r>
            <a:r>
              <a:rPr lang="ru-RU" dirty="0"/>
              <a:t>пройти тест на выбор профиля.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/>
              <a:t>Тест доступен по ссылке:  </a:t>
            </a:r>
            <a:r>
              <a:rPr lang="ru-RU" u="sng" dirty="0">
                <a:solidFill>
                  <a:schemeClr val="hlink"/>
                </a:solidFill>
                <a:hlinkClick r:id="rId3"/>
              </a:rPr>
              <a:t>https://clc.to/choose-your-profile</a:t>
            </a:r>
            <a:endParaRPr lang="ru-RU" dirty="0"/>
          </a:p>
        </p:txBody>
      </p:sp>
      <p:sp>
        <p:nvSpPr>
          <p:cNvPr id="303" name="Google Shape;303;g1404b78b1c5_1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3cee3b92fc_0_1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>
                <a:latin typeface="Arial"/>
                <a:ea typeface="Arial"/>
                <a:cs typeface="Arial"/>
                <a:sym typeface="Arial"/>
              </a:rPr>
              <a:t>Национальная технологическая олимпиада (НТО) — это всероссийские технологические соревнования для школьников по широкому спектру направлений от искусственного интеллекта до геномного редактирования, от космических технологий до разработки компьютерных игры.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100">
                <a:latin typeface="Arial"/>
                <a:ea typeface="Arial"/>
                <a:cs typeface="Arial"/>
                <a:sym typeface="Arial"/>
              </a:rPr>
              <a:t>Олимпиада объединяет тех, кто хочет быть востребованным и решать действительно важные задачи с помощью современных технологий.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100">
                <a:latin typeface="Arial"/>
                <a:ea typeface="Arial"/>
                <a:cs typeface="Arial"/>
                <a:sym typeface="Arial"/>
              </a:rPr>
              <a:t>Национальная технологическая олимпиада базируется на семилетнем опыте проведения Олимпиады Кружкового движения НТИ, это первая в России командная инженерная олимпиада.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>
                <a:latin typeface="Arial"/>
                <a:ea typeface="Arial"/>
                <a:cs typeface="Arial"/>
                <a:sym typeface="Arial"/>
              </a:rPr>
              <a:t>В олимпиаде есть несколько треков для школьников и студентов разных возрастов, а кроме того проходит конкурс компетенций «Талант НТО»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13cee3b92fc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3c646e836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13c646e8369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/>
              <a:t>Запуск ролика об НТО: </a:t>
            </a:r>
            <a:r>
              <a:rPr lang="en-US" dirty="0"/>
              <a:t>https://disk.yandex.ru/i/nNJwpg7PMxgJ6w</a:t>
            </a:r>
            <a:endParaRPr dirty="0"/>
          </a:p>
        </p:txBody>
      </p:sp>
      <p:sp>
        <p:nvSpPr>
          <p:cNvPr id="212" name="Google Shape;212;g13c646e8369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3c646e836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g13c646e8369_0_1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ru-RU" sz="1100" dirty="0">
                <a:latin typeface="Arial"/>
                <a:ea typeface="Arial"/>
                <a:cs typeface="Arial"/>
                <a:sym typeface="Arial"/>
              </a:rPr>
              <a:t>Национальная технологическая олимпиада объединяет огромное количество энтузиастов в сфере новых технологий: школьников, студентов, а также их учителей и наставников.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ru-RU" sz="1100" dirty="0">
                <a:latin typeface="Arial"/>
                <a:ea typeface="Arial"/>
                <a:cs typeface="Arial"/>
                <a:sym typeface="Arial"/>
              </a:rPr>
              <a:t>В 2021/2022 учебном году на олимпиаду зарегистрировались более 100 000 участников из 85 регионов, а общий охват соревнований с 2015 года превысил 350 000 человек.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13c646e8369_0_1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dirty="0">
                <a:sym typeface="Arial"/>
              </a:rPr>
              <a:t>	На сегодняшний день соревнования в НТО проходят по 39 профилям, из которых 28 профилей вошли в список РСОШ - Российского Совета Олимпиад Школьников. Это означает, что победители и призеры этих профилей получают существенные льготы при поступлении в вуз (например, 100 баллов за ЕГЭ по предмету или даже поступление «БВИ» - без вступительных испытаний).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5149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3c646e836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3c646e8369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Давайте глубже разберемся в тех словах, которыми мы описываем НТО.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Мы довольно часто используем слово «олимпиада», но что оно означает?</a:t>
            </a:r>
            <a:br>
              <a:rPr lang="ru-RU"/>
            </a:br>
            <a:r>
              <a:rPr lang="ru-RU"/>
              <a:t>Что общего, например, между спортивной олимпиадой и олимпиадой школьников по математике? А в чем различия?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>
                <a:solidFill>
                  <a:srgbClr val="0B5394"/>
                </a:solidFill>
              </a:rPr>
              <a:t>Попросите школьников порассуждать над ответами на вопросы (2-3 минуты).</a:t>
            </a:r>
            <a:endParaRPr i="1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/>
              <a:t>Предметная олимпиада </a:t>
            </a:r>
            <a:r>
              <a:rPr lang="ru-RU"/>
              <a:t>- состязание учащихся образовательных учреждений, которое требует от участников демонстрации знаний и навыков в области одной или нескольких изучаемых дисциплин с подведением итогов и награждением лучших.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НТО - </a:t>
            </a:r>
            <a:r>
              <a:rPr lang="ru-RU" b="1"/>
              <a:t>это межпредметная олимпиада</a:t>
            </a:r>
            <a:r>
              <a:rPr lang="ru-RU"/>
              <a:t>, а значит участникам требуется освоить гораздо более широкий диапазон компетенций, для получения высоких результатов.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13c646e8369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3c646e836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3c646e8369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>
                <a:solidFill>
                  <a:srgbClr val="0B5394"/>
                </a:solidFill>
              </a:rPr>
              <a:t>Попросите школьников порассуждать над ответами, на вопрос что такое «технология», «технологический», привести примеры «старых» и «новых» технологий (2-3 минуты).</a:t>
            </a:r>
            <a:endParaRPr i="1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Технология — применение научного знания для решения практических задач. Это  совокупность методов и инструментов для достижения желаемого результата,   технология включает в себя способы работы, режим, последовательность действий.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Технологический - связанный со способами и методами промышленной обработки материалов, изделий.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13c646e8369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3c646e836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3c646e8369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>
                <a:solidFill>
                  <a:srgbClr val="0B5394"/>
                </a:solidFill>
              </a:rPr>
              <a:t>Попросите школьников порассуждать над тем, что такое инженерия и чем вообще занимаются инженеры? (2-3 минуты)</a:t>
            </a:r>
            <a:endParaRPr i="1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>
                <a:solidFill>
                  <a:srgbClr val="0B5394"/>
                </a:solidFill>
              </a:rPr>
              <a:t>Затем можно включить ролик «Кто такие инженеры»</a:t>
            </a:r>
            <a:endParaRPr i="1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>
                <a:solidFill>
                  <a:srgbClr val="0B5394"/>
                </a:solidFill>
              </a:rPr>
              <a:t>Ролик «Кто такие инженеры.mp4» есть в папке с материалами.</a:t>
            </a:r>
            <a:endParaRPr i="1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Таким образом, инженерная деятельность  предполагает изобретение, разработку, создание, внедрение, ремонт, обслуживание и/или улучшение  техники, материалов или процессов окружающего мира.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3c646e8369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3c646e8369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3c646e8369_0_3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Задачи, которые предстоит решать участникам НТО могут быть самыми разными, но их объединяют важные характеристики: перед участниками стоит актуальная инженерная задача и для ее решения необходимо применять новые технологии.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Посмотрите, какие разные задачи перечислены на слайде. Эти задачи предлагались участникам разных профилей НТО. Подумайте, какая или какие из задач могли бы вас заинтересовать? А может быть над какими-то похожими задачами вы уже работали?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>
                <a:solidFill>
                  <a:srgbClr val="0B5394"/>
                </a:solidFill>
              </a:rPr>
              <a:t>Дайте школьникам время на обсуждение предложенных задач (4-5 минут).</a:t>
            </a:r>
            <a:endParaRPr i="1">
              <a:solidFill>
                <a:srgbClr val="0B5394"/>
              </a:solidFill>
            </a:endParaRPr>
          </a:p>
        </p:txBody>
      </p:sp>
      <p:sp>
        <p:nvSpPr>
          <p:cNvPr id="248" name="Google Shape;248;g13c646e8369_0_3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TI _титульный слайд">
  <p:cSld name="NTI _титульны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56" y="-2948"/>
            <a:ext cx="9141646" cy="548830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3406002" y="2047018"/>
            <a:ext cx="43080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8EC"/>
              </a:buClr>
              <a:buSzPts val="2100"/>
              <a:buFont typeface="Corbel"/>
              <a:buNone/>
              <a:defRPr sz="2100" b="0">
                <a:solidFill>
                  <a:srgbClr val="00B8EC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subTitle" idx="1"/>
          </p:nvPr>
        </p:nvSpPr>
        <p:spPr>
          <a:xfrm>
            <a:off x="3419172" y="3068243"/>
            <a:ext cx="4294800" cy="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lvl1pPr lvl="0" algn="l">
              <a:lnSpc>
                <a:spcPct val="135714"/>
              </a:lnSpc>
              <a:spcBef>
                <a:spcPts val="800"/>
              </a:spcBef>
              <a:spcAft>
                <a:spcPts val="0"/>
              </a:spcAft>
              <a:buClr>
                <a:srgbClr val="B5BBBF"/>
              </a:buClr>
              <a:buSzPts val="1100"/>
              <a:buFont typeface="Corbel"/>
              <a:buNone/>
              <a:defRPr sz="1100">
                <a:solidFill>
                  <a:srgbClr val="B5BBB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9" name="Google Shape;19;p9" descr="E:\WORK\Ассоциация кружков\ФИРМСТИЛЬ\ЛОГО партнеров и вузов\Соорганизаторы\КД\Logo KD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3327" y="490373"/>
            <a:ext cx="697604" cy="18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9" descr="E:\WORK\Ассоциация кружков\ФИРМСТИЛЬ\ЛОГО партнеров и вузов\Соорганизаторы\АСИ\Logo ASI whit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3348" y="331076"/>
            <a:ext cx="765999" cy="34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9" descr="E:\WORK\Ассоциация кружков\ФИРМСТИЛЬ\ЛОГО партнеров и вузов\Партнеры\РСВ\Лого РСВ(1)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52588" y="467077"/>
            <a:ext cx="563388" cy="21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46987" y="492775"/>
            <a:ext cx="921161" cy="99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8977" y="377230"/>
            <a:ext cx="1163593" cy="90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34077" y="351153"/>
            <a:ext cx="506414" cy="506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50936" y="331076"/>
            <a:ext cx="430305" cy="452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50936" y="332063"/>
            <a:ext cx="430305" cy="4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TI_2 столбца 1">
  <p:cSld name="1_NTI_2 столбца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3cee3b92fc_0_176"/>
          <p:cNvSpPr txBox="1">
            <a:spLocks noGrp="1"/>
          </p:cNvSpPr>
          <p:nvPr>
            <p:ph type="ctrTitle"/>
          </p:nvPr>
        </p:nvSpPr>
        <p:spPr>
          <a:xfrm>
            <a:off x="1994349" y="617400"/>
            <a:ext cx="66738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2600"/>
              <a:buFont typeface="Tahoma"/>
              <a:buNone/>
              <a:defRPr sz="2100" b="1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g13cee3b92fc_0_176"/>
          <p:cNvSpPr txBox="1">
            <a:spLocks noGrp="1"/>
          </p:cNvSpPr>
          <p:nvPr>
            <p:ph type="body" idx="1"/>
          </p:nvPr>
        </p:nvSpPr>
        <p:spPr>
          <a:xfrm>
            <a:off x="454463" y="1277006"/>
            <a:ext cx="8213700" cy="35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None/>
              <a:defRPr sz="1500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None/>
              <a:defRPr sz="1500">
                <a:latin typeface="Corbel"/>
                <a:ea typeface="Corbel"/>
                <a:cs typeface="Corbel"/>
                <a:sym typeface="Corbe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rbel"/>
              <a:buNone/>
              <a:defRPr sz="1400">
                <a:latin typeface="Corbel"/>
                <a:ea typeface="Corbel"/>
                <a:cs typeface="Corbel"/>
                <a:sym typeface="Corbe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200">
                <a:latin typeface="Corbel"/>
                <a:ea typeface="Corbel"/>
                <a:cs typeface="Corbel"/>
                <a:sym typeface="Corbe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200">
                <a:latin typeface="Corbel"/>
                <a:ea typeface="Corbel"/>
                <a:cs typeface="Corbel"/>
                <a:sym typeface="Corbel"/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200">
                <a:latin typeface="Corbel"/>
                <a:ea typeface="Corbel"/>
                <a:cs typeface="Corbel"/>
                <a:sym typeface="Corbel"/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200">
                <a:latin typeface="Corbel"/>
                <a:ea typeface="Corbel"/>
                <a:cs typeface="Corbel"/>
                <a:sym typeface="Corbel"/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200">
                <a:latin typeface="Corbel"/>
                <a:ea typeface="Corbel"/>
                <a:cs typeface="Corbel"/>
                <a:sym typeface="Corbel"/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200"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pic>
        <p:nvPicPr>
          <p:cNvPr id="88" name="Google Shape;88;g13cee3b92fc_0_1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4453" y="250280"/>
            <a:ext cx="662510" cy="67079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g13cee3b92fc_0_176"/>
          <p:cNvSpPr txBox="1"/>
          <p:nvPr/>
        </p:nvSpPr>
        <p:spPr>
          <a:xfrm>
            <a:off x="8317228" y="4818460"/>
            <a:ext cx="3237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r>
              <a:rPr lang="ru-RU"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1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TI_2 столбца 1 1">
  <p:cSld name="1_NTI_2 столбца_1_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3cee3b92fc_0_181"/>
          <p:cNvSpPr txBox="1">
            <a:spLocks noGrp="1"/>
          </p:cNvSpPr>
          <p:nvPr>
            <p:ph type="ctrTitle"/>
          </p:nvPr>
        </p:nvSpPr>
        <p:spPr>
          <a:xfrm>
            <a:off x="1994349" y="617400"/>
            <a:ext cx="66738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2600"/>
              <a:buFont typeface="Tahoma"/>
              <a:buNone/>
              <a:defRPr sz="2100" b="1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13cee3b92fc_0_181"/>
          <p:cNvSpPr txBox="1">
            <a:spLocks noGrp="1"/>
          </p:cNvSpPr>
          <p:nvPr>
            <p:ph type="body" idx="1"/>
          </p:nvPr>
        </p:nvSpPr>
        <p:spPr>
          <a:xfrm>
            <a:off x="454463" y="1277006"/>
            <a:ext cx="4109700" cy="35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None/>
              <a:defRPr sz="1500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None/>
              <a:defRPr sz="1500">
                <a:latin typeface="Corbel"/>
                <a:ea typeface="Corbel"/>
                <a:cs typeface="Corbel"/>
                <a:sym typeface="Corbe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rbel"/>
              <a:buNone/>
              <a:defRPr sz="1400">
                <a:latin typeface="Corbel"/>
                <a:ea typeface="Corbel"/>
                <a:cs typeface="Corbel"/>
                <a:sym typeface="Corbe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200">
                <a:latin typeface="Corbel"/>
                <a:ea typeface="Corbel"/>
                <a:cs typeface="Corbel"/>
                <a:sym typeface="Corbe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200">
                <a:latin typeface="Corbel"/>
                <a:ea typeface="Corbel"/>
                <a:cs typeface="Corbel"/>
                <a:sym typeface="Corbel"/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200">
                <a:latin typeface="Corbel"/>
                <a:ea typeface="Corbel"/>
                <a:cs typeface="Corbel"/>
                <a:sym typeface="Corbel"/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200">
                <a:latin typeface="Corbel"/>
                <a:ea typeface="Corbel"/>
                <a:cs typeface="Corbel"/>
                <a:sym typeface="Corbel"/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200">
                <a:latin typeface="Corbel"/>
                <a:ea typeface="Corbel"/>
                <a:cs typeface="Corbel"/>
                <a:sym typeface="Corbel"/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200"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pic>
        <p:nvPicPr>
          <p:cNvPr id="93" name="Google Shape;93;g13cee3b92fc_0_1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4453" y="250280"/>
            <a:ext cx="662510" cy="67079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13cee3b92fc_0_181"/>
          <p:cNvSpPr txBox="1"/>
          <p:nvPr/>
        </p:nvSpPr>
        <p:spPr>
          <a:xfrm>
            <a:off x="8317228" y="4818460"/>
            <a:ext cx="3237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r>
              <a:rPr lang="ru-RU"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100"/>
          </a:p>
        </p:txBody>
      </p:sp>
      <p:sp>
        <p:nvSpPr>
          <p:cNvPr id="95" name="Google Shape;95;g13cee3b92fc_0_181"/>
          <p:cNvSpPr>
            <a:spLocks noGrp="1"/>
          </p:cNvSpPr>
          <p:nvPr>
            <p:ph type="pic" idx="2"/>
          </p:nvPr>
        </p:nvSpPr>
        <p:spPr>
          <a:xfrm>
            <a:off x="4594219" y="1277006"/>
            <a:ext cx="4074000" cy="3541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NTI_разделительный слайд" type="title">
  <p:cSld name="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g13cee3b92fc_0_1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1" y="2044"/>
            <a:ext cx="9142650" cy="514145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13cee3b92fc_0_187"/>
          <p:cNvSpPr txBox="1">
            <a:spLocks noGrp="1"/>
          </p:cNvSpPr>
          <p:nvPr>
            <p:ph type="ctrTitle"/>
          </p:nvPr>
        </p:nvSpPr>
        <p:spPr>
          <a:xfrm>
            <a:off x="4181708" y="3681413"/>
            <a:ext cx="2659800" cy="7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>
            <a:lvl1pPr lvl="0" algn="r" rtl="0">
              <a:lnSpc>
                <a:spcPct val="102702"/>
              </a:lnSpc>
              <a:spcBef>
                <a:spcPts val="0"/>
              </a:spcBef>
              <a:spcAft>
                <a:spcPts val="0"/>
              </a:spcAft>
              <a:buClr>
                <a:srgbClr val="00B8EC"/>
              </a:buClr>
              <a:buSzPts val="2800"/>
              <a:buFont typeface="Tahoma"/>
              <a:buNone/>
              <a:defRPr sz="2800">
                <a:solidFill>
                  <a:srgbClr val="00B8EC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13cee3b92fc_0_187"/>
          <p:cNvSpPr txBox="1">
            <a:spLocks noGrp="1"/>
          </p:cNvSpPr>
          <p:nvPr>
            <p:ph type="subTitle" idx="1"/>
          </p:nvPr>
        </p:nvSpPr>
        <p:spPr>
          <a:xfrm>
            <a:off x="6994050" y="3681413"/>
            <a:ext cx="7386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B8EC"/>
              </a:buClr>
              <a:buSzPts val="6400"/>
              <a:buNone/>
              <a:defRPr sz="6400">
                <a:solidFill>
                  <a:srgbClr val="00B8EC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00" name="Google Shape;100;g13cee3b92fc_0_1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579" y="209984"/>
            <a:ext cx="1187397" cy="953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TI_разделительный слайд">
  <p:cSld name="NTI_разделительный слайд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g13cee3b92fc_0_1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56" y="-2948"/>
            <a:ext cx="9141646" cy="548830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13cee3b92fc_0_192"/>
          <p:cNvSpPr txBox="1">
            <a:spLocks noGrp="1"/>
          </p:cNvSpPr>
          <p:nvPr>
            <p:ph type="ctrTitle"/>
          </p:nvPr>
        </p:nvSpPr>
        <p:spPr>
          <a:xfrm>
            <a:off x="4181708" y="3681413"/>
            <a:ext cx="3918600" cy="7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>
            <a:lvl1pPr lvl="0" algn="r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B8EC"/>
              </a:buClr>
              <a:buSzPts val="2400"/>
              <a:buFont typeface="Corbel"/>
              <a:buNone/>
              <a:defRPr sz="2400">
                <a:solidFill>
                  <a:srgbClr val="00B8EC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04" name="Google Shape;104;g13cee3b92fc_0_1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977" y="377230"/>
            <a:ext cx="1163594" cy="90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TI_2 столбца">
  <p:cSld name="NTI_2 столбца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cee3b92fc_0_196"/>
          <p:cNvSpPr txBox="1">
            <a:spLocks noGrp="1"/>
          </p:cNvSpPr>
          <p:nvPr>
            <p:ph type="subTitle" idx="1"/>
          </p:nvPr>
        </p:nvSpPr>
        <p:spPr>
          <a:xfrm>
            <a:off x="454453" y="1106131"/>
            <a:ext cx="81864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50" tIns="40775" rIns="81550" bIns="40775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g13cee3b92fc_0_196"/>
          <p:cNvSpPr txBox="1">
            <a:spLocks noGrp="1"/>
          </p:cNvSpPr>
          <p:nvPr>
            <p:ph type="ctrTitle"/>
          </p:nvPr>
        </p:nvSpPr>
        <p:spPr>
          <a:xfrm>
            <a:off x="4729366" y="305919"/>
            <a:ext cx="3911400" cy="6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rbel"/>
              <a:buNone/>
              <a:defRPr sz="2100" b="1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13cee3b92fc_0_196"/>
          <p:cNvSpPr txBox="1">
            <a:spLocks noGrp="1"/>
          </p:cNvSpPr>
          <p:nvPr>
            <p:ph type="body" idx="2"/>
          </p:nvPr>
        </p:nvSpPr>
        <p:spPr>
          <a:xfrm>
            <a:off x="4670368" y="1863803"/>
            <a:ext cx="3808500" cy="27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Char char="•"/>
              <a:defRPr sz="1100"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9" name="Google Shape;109;g13cee3b92fc_0_196"/>
          <p:cNvSpPr txBox="1">
            <a:spLocks noGrp="1"/>
          </p:cNvSpPr>
          <p:nvPr>
            <p:ph type="body" idx="3"/>
          </p:nvPr>
        </p:nvSpPr>
        <p:spPr>
          <a:xfrm>
            <a:off x="454453" y="1863803"/>
            <a:ext cx="3808500" cy="27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pic>
        <p:nvPicPr>
          <p:cNvPr id="110" name="Google Shape;110;g13cee3b92fc_0_1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4453" y="250280"/>
            <a:ext cx="662510" cy="67079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13cee3b92fc_0_196"/>
          <p:cNvSpPr txBox="1"/>
          <p:nvPr/>
        </p:nvSpPr>
        <p:spPr>
          <a:xfrm>
            <a:off x="8317228" y="4818460"/>
            <a:ext cx="3237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r>
              <a:rPr lang="ru-RU" sz="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1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et the team of 2">
  <p:cSld name="4_Meet the team of 2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3cee3b92fc_0_203"/>
          <p:cNvSpPr>
            <a:spLocks noGrp="1"/>
          </p:cNvSpPr>
          <p:nvPr>
            <p:ph type="pic" idx="2"/>
          </p:nvPr>
        </p:nvSpPr>
        <p:spPr>
          <a:xfrm>
            <a:off x="4570334" y="1147672"/>
            <a:ext cx="4570500" cy="30606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g13cee3b92fc_0_203"/>
          <p:cNvSpPr>
            <a:spLocks noGrp="1"/>
          </p:cNvSpPr>
          <p:nvPr>
            <p:ph type="pic" idx="3"/>
          </p:nvPr>
        </p:nvSpPr>
        <p:spPr>
          <a:xfrm>
            <a:off x="1" y="1147672"/>
            <a:ext cx="4570500" cy="30606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g13cee3b92fc_0_203"/>
          <p:cNvSpPr txBox="1">
            <a:spLocks noGrp="1"/>
          </p:cNvSpPr>
          <p:nvPr>
            <p:ph type="body" idx="1"/>
          </p:nvPr>
        </p:nvSpPr>
        <p:spPr>
          <a:xfrm>
            <a:off x="503155" y="4268309"/>
            <a:ext cx="68580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6" name="Google Shape;116;g13cee3b92fc_0_203"/>
          <p:cNvSpPr txBox="1">
            <a:spLocks noGrp="1"/>
          </p:cNvSpPr>
          <p:nvPr>
            <p:ph type="ctrTitle"/>
          </p:nvPr>
        </p:nvSpPr>
        <p:spPr>
          <a:xfrm>
            <a:off x="1831546" y="567898"/>
            <a:ext cx="68580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rbel"/>
              <a:buNone/>
              <a:defRPr sz="2100" b="1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17" name="Google Shape;117;g13cee3b92fc_0_2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4453" y="250280"/>
            <a:ext cx="662510" cy="67079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13cee3b92fc_0_203"/>
          <p:cNvSpPr txBox="1"/>
          <p:nvPr/>
        </p:nvSpPr>
        <p:spPr>
          <a:xfrm>
            <a:off x="8317228" y="4818460"/>
            <a:ext cx="3237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r>
              <a:rPr lang="ru-RU" sz="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1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et the team of 2 1">
  <p:cSld name="4_Meet the team of 2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13cee3b92fc_0_2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4453" y="250280"/>
            <a:ext cx="662510" cy="67079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13cee3b92fc_0_210"/>
          <p:cNvSpPr txBox="1"/>
          <p:nvPr/>
        </p:nvSpPr>
        <p:spPr>
          <a:xfrm>
            <a:off x="8317228" y="4818460"/>
            <a:ext cx="3237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r>
              <a:rPr lang="ru-RU" sz="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1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et the team of 2 1 1">
  <p:cSld name="4_Meet the team of 2_1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13c646e8369_0_2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4453" y="250280"/>
            <a:ext cx="662510" cy="67079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13c646e8369_0_289"/>
          <p:cNvSpPr txBox="1"/>
          <p:nvPr/>
        </p:nvSpPr>
        <p:spPr>
          <a:xfrm>
            <a:off x="8317228" y="4818460"/>
            <a:ext cx="3237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r>
              <a:rPr lang="ru-RU" sz="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100"/>
          </a:p>
        </p:txBody>
      </p:sp>
      <p:sp>
        <p:nvSpPr>
          <p:cNvPr id="125" name="Google Shape;125;g13c646e8369_0_289"/>
          <p:cNvSpPr txBox="1">
            <a:spLocks noGrp="1"/>
          </p:cNvSpPr>
          <p:nvPr>
            <p:ph type="title"/>
          </p:nvPr>
        </p:nvSpPr>
        <p:spPr>
          <a:xfrm>
            <a:off x="1319750" y="4343550"/>
            <a:ext cx="7345500" cy="423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Font typeface="Corbel"/>
              <a:buNone/>
              <a:defRPr sz="2100" b="1"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13c646e8369_0_289"/>
          <p:cNvSpPr>
            <a:spLocks noGrp="1"/>
          </p:cNvSpPr>
          <p:nvPr>
            <p:ph type="pic" idx="2"/>
          </p:nvPr>
        </p:nvSpPr>
        <p:spPr>
          <a:xfrm>
            <a:off x="1319750" y="0"/>
            <a:ext cx="7824300" cy="4312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">
  <p:cSld name="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3cee3b92fc_0_213"/>
          <p:cNvSpPr txBox="1"/>
          <p:nvPr/>
        </p:nvSpPr>
        <p:spPr>
          <a:xfrm>
            <a:off x="8333185" y="4818460"/>
            <a:ext cx="2916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‹#›</a:t>
            </a:fld>
            <a:r>
              <a:rPr lang="ru-RU" sz="7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</a:t>
            </a:r>
            <a:endParaRPr sz="1100"/>
          </a:p>
        </p:txBody>
      </p:sp>
      <p:sp>
        <p:nvSpPr>
          <p:cNvPr id="129" name="Google Shape;129;g13cee3b92fc_0_213"/>
          <p:cNvSpPr txBox="1"/>
          <p:nvPr/>
        </p:nvSpPr>
        <p:spPr>
          <a:xfrm>
            <a:off x="8317228" y="4818460"/>
            <a:ext cx="3237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r>
              <a:rPr lang="ru-RU" sz="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1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TI_2 столбца 1 1 1">
  <p:cSld name="1_NTI_2 столбца_1_1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404b78b1c5_1_112"/>
          <p:cNvSpPr txBox="1">
            <a:spLocks noGrp="1"/>
          </p:cNvSpPr>
          <p:nvPr>
            <p:ph type="ctrTitle"/>
          </p:nvPr>
        </p:nvSpPr>
        <p:spPr>
          <a:xfrm>
            <a:off x="1994349" y="617400"/>
            <a:ext cx="66738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2600"/>
              <a:buFont typeface="Tahoma"/>
              <a:buNone/>
              <a:defRPr sz="2100" b="1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1404b78b1c5_1_112"/>
          <p:cNvSpPr txBox="1">
            <a:spLocks noGrp="1"/>
          </p:cNvSpPr>
          <p:nvPr>
            <p:ph type="body" idx="1"/>
          </p:nvPr>
        </p:nvSpPr>
        <p:spPr>
          <a:xfrm>
            <a:off x="454463" y="1277006"/>
            <a:ext cx="4109700" cy="35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None/>
              <a:defRPr sz="1500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None/>
              <a:defRPr sz="1500">
                <a:latin typeface="Corbel"/>
                <a:ea typeface="Corbel"/>
                <a:cs typeface="Corbel"/>
                <a:sym typeface="Corbe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rbel"/>
              <a:buNone/>
              <a:defRPr sz="1400">
                <a:latin typeface="Corbel"/>
                <a:ea typeface="Corbel"/>
                <a:cs typeface="Corbel"/>
                <a:sym typeface="Corbe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200">
                <a:latin typeface="Corbel"/>
                <a:ea typeface="Corbel"/>
                <a:cs typeface="Corbel"/>
                <a:sym typeface="Corbe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200">
                <a:latin typeface="Corbel"/>
                <a:ea typeface="Corbel"/>
                <a:cs typeface="Corbel"/>
                <a:sym typeface="Corbel"/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200">
                <a:latin typeface="Corbel"/>
                <a:ea typeface="Corbel"/>
                <a:cs typeface="Corbel"/>
                <a:sym typeface="Corbel"/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200">
                <a:latin typeface="Corbel"/>
                <a:ea typeface="Corbel"/>
                <a:cs typeface="Corbel"/>
                <a:sym typeface="Corbel"/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200">
                <a:latin typeface="Corbel"/>
                <a:ea typeface="Corbel"/>
                <a:cs typeface="Corbel"/>
                <a:sym typeface="Corbel"/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200"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pic>
        <p:nvPicPr>
          <p:cNvPr id="133" name="Google Shape;133;g1404b78b1c5_1_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4453" y="250280"/>
            <a:ext cx="662510" cy="67079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1404b78b1c5_1_112"/>
          <p:cNvSpPr txBox="1"/>
          <p:nvPr/>
        </p:nvSpPr>
        <p:spPr>
          <a:xfrm>
            <a:off x="8317228" y="4818460"/>
            <a:ext cx="3237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ru-RU"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r>
              <a:rPr lang="ru-RU"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1404b78b1c5_1_112"/>
          <p:cNvSpPr>
            <a:spLocks noGrp="1"/>
          </p:cNvSpPr>
          <p:nvPr>
            <p:ph type="pic" idx="2"/>
          </p:nvPr>
        </p:nvSpPr>
        <p:spPr>
          <a:xfrm>
            <a:off x="4594219" y="1277006"/>
            <a:ext cx="4074000" cy="3541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TI_разделительный слайд" type="title">
  <p:cSld name="TITL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1" y="2044"/>
            <a:ext cx="9142650" cy="514145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2"/>
          <p:cNvSpPr txBox="1">
            <a:spLocks noGrp="1"/>
          </p:cNvSpPr>
          <p:nvPr>
            <p:ph type="ctrTitle"/>
          </p:nvPr>
        </p:nvSpPr>
        <p:spPr>
          <a:xfrm>
            <a:off x="4181708" y="3681413"/>
            <a:ext cx="2659500" cy="7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>
            <a:lvl1pPr lvl="0" algn="r">
              <a:lnSpc>
                <a:spcPct val="102702"/>
              </a:lnSpc>
              <a:spcBef>
                <a:spcPts val="0"/>
              </a:spcBef>
              <a:spcAft>
                <a:spcPts val="0"/>
              </a:spcAft>
              <a:buClr>
                <a:srgbClr val="00B8EC"/>
              </a:buClr>
              <a:buSzPts val="2800"/>
              <a:buFont typeface="Tahoma"/>
              <a:buNone/>
              <a:defRPr sz="2800">
                <a:solidFill>
                  <a:srgbClr val="00B8EC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ubTitle" idx="1"/>
          </p:nvPr>
        </p:nvSpPr>
        <p:spPr>
          <a:xfrm>
            <a:off x="6994050" y="3681413"/>
            <a:ext cx="7389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B8EC"/>
              </a:buClr>
              <a:buSzPts val="6400"/>
              <a:buNone/>
              <a:defRPr sz="6400">
                <a:solidFill>
                  <a:srgbClr val="00B8EC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1" name="Google Shape;3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579" y="209983"/>
            <a:ext cx="1187397" cy="953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TI _титульный слайд">
  <p:cSld name="NTI _титульный слайд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g13c646e8369_0_2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379"/>
            <a:ext cx="9144004" cy="514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13c646e8369_0_2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" y="-584"/>
            <a:ext cx="9142967" cy="514408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13c646e8369_0_239"/>
          <p:cNvSpPr txBox="1">
            <a:spLocks noGrp="1"/>
          </p:cNvSpPr>
          <p:nvPr>
            <p:ph type="title"/>
          </p:nvPr>
        </p:nvSpPr>
        <p:spPr>
          <a:xfrm>
            <a:off x="3865561" y="1729272"/>
            <a:ext cx="43080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rbel"/>
              <a:buNone/>
              <a:defRPr sz="2400" b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13c646e8369_0_239"/>
          <p:cNvSpPr txBox="1">
            <a:spLocks noGrp="1"/>
          </p:cNvSpPr>
          <p:nvPr>
            <p:ph type="subTitle" idx="1"/>
          </p:nvPr>
        </p:nvSpPr>
        <p:spPr>
          <a:xfrm>
            <a:off x="3863946" y="2765097"/>
            <a:ext cx="4294500" cy="2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lvl1pPr lvl="0" algn="l" rtl="0">
              <a:lnSpc>
                <a:spcPct val="118750"/>
              </a:lnSpc>
              <a:spcBef>
                <a:spcPts val="800"/>
              </a:spcBef>
              <a:spcAft>
                <a:spcPts val="0"/>
              </a:spcAft>
              <a:buClr>
                <a:srgbClr val="B5BBBF"/>
              </a:buClr>
              <a:buSzPts val="1200"/>
              <a:buFont typeface="Corbel"/>
              <a:buChar char="•"/>
              <a:defRPr sz="1200">
                <a:solidFill>
                  <a:srgbClr val="B5BBB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47" name="Google Shape;147;g13c646e8369_0_239" descr="E:\WORK\Ассоциация кружков\ФИРМСТИЛЬ\ЛОГО партнеров и вузов\Соорганизаторы\КД\Logo KD whit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01604" y="532229"/>
            <a:ext cx="736699" cy="190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13c646e8369_0_239" descr="E:\WORK\Ассоциация кружков\ФИРМСТИЛЬ\ЛОГО партнеров и вузов\Соорганизаторы\АСИ\Logo ASI whit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37574" y="357503"/>
            <a:ext cx="808930" cy="363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13c646e8369_0_239" descr="E:\WORK\Ассоциация кружков\ФИРМСТИЛЬ\ЛОГО партнеров и вузов\Партнеры\РСВ\Лого РСВ(1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12692" y="486859"/>
            <a:ext cx="594962" cy="224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13c646e8369_0_2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72236" y="540118"/>
            <a:ext cx="972787" cy="104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13c646e8369_0_2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8976" y="377230"/>
            <a:ext cx="1163594" cy="9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13c646e8369_0_2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39214" y="430943"/>
            <a:ext cx="422056" cy="50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13c646e8369_0_23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081736" y="4188530"/>
            <a:ext cx="1374844" cy="454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13c646e8369_0_23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62570" y="2391207"/>
            <a:ext cx="1232406" cy="3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13c646e8369_0_23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49011" y="372046"/>
            <a:ext cx="437948" cy="423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TI_2 столбца">
  <p:cSld name="1_NTI_2 столбца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3c646e8369_0_253"/>
          <p:cNvSpPr txBox="1">
            <a:spLocks noGrp="1"/>
          </p:cNvSpPr>
          <p:nvPr>
            <p:ph type="subTitle" idx="1"/>
          </p:nvPr>
        </p:nvSpPr>
        <p:spPr>
          <a:xfrm>
            <a:off x="454454" y="1080252"/>
            <a:ext cx="82137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50" tIns="40775" rIns="81550" bIns="40775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g13c646e8369_0_253"/>
          <p:cNvSpPr txBox="1">
            <a:spLocks noGrp="1"/>
          </p:cNvSpPr>
          <p:nvPr>
            <p:ph type="ctrTitle"/>
          </p:nvPr>
        </p:nvSpPr>
        <p:spPr>
          <a:xfrm>
            <a:off x="4756621" y="617405"/>
            <a:ext cx="39114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2600"/>
              <a:buFont typeface="Tahoma"/>
              <a:buNone/>
              <a:defRPr sz="2100" b="1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g13c646e8369_0_253"/>
          <p:cNvSpPr txBox="1">
            <a:spLocks noGrp="1"/>
          </p:cNvSpPr>
          <p:nvPr>
            <p:ph type="body" idx="2"/>
          </p:nvPr>
        </p:nvSpPr>
        <p:spPr>
          <a:xfrm>
            <a:off x="4859432" y="2517255"/>
            <a:ext cx="3808500" cy="22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Char char="•"/>
              <a:defRPr sz="1100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60" name="Google Shape;160;g13c646e8369_0_253"/>
          <p:cNvSpPr txBox="1">
            <a:spLocks noGrp="1"/>
          </p:cNvSpPr>
          <p:nvPr>
            <p:ph type="body" idx="3"/>
          </p:nvPr>
        </p:nvSpPr>
        <p:spPr>
          <a:xfrm>
            <a:off x="454454" y="2517255"/>
            <a:ext cx="3808500" cy="22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pic>
        <p:nvPicPr>
          <p:cNvPr id="161" name="Google Shape;161;g13c646e8369_0_2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4454" y="250280"/>
            <a:ext cx="662510" cy="67079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13c646e8369_0_253"/>
          <p:cNvSpPr txBox="1"/>
          <p:nvPr/>
        </p:nvSpPr>
        <p:spPr>
          <a:xfrm>
            <a:off x="8317228" y="4818460"/>
            <a:ext cx="3237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r>
              <a:rPr lang="ru-RU"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1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NTI_разделительный слайд" type="title">
  <p:cSld name="TITLE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g13c646e8369_0_2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1" y="2044"/>
            <a:ext cx="9142650" cy="514145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13c646e8369_0_260"/>
          <p:cNvSpPr txBox="1">
            <a:spLocks noGrp="1"/>
          </p:cNvSpPr>
          <p:nvPr>
            <p:ph type="ctrTitle"/>
          </p:nvPr>
        </p:nvSpPr>
        <p:spPr>
          <a:xfrm>
            <a:off x="4181708" y="3681413"/>
            <a:ext cx="2659800" cy="7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>
            <a:lvl1pPr lvl="0" algn="r" rtl="0">
              <a:lnSpc>
                <a:spcPct val="102702"/>
              </a:lnSpc>
              <a:spcBef>
                <a:spcPts val="0"/>
              </a:spcBef>
              <a:spcAft>
                <a:spcPts val="0"/>
              </a:spcAft>
              <a:buClr>
                <a:srgbClr val="00B8EC"/>
              </a:buClr>
              <a:buSzPts val="2800"/>
              <a:buFont typeface="Tahoma"/>
              <a:buNone/>
              <a:defRPr sz="2800">
                <a:solidFill>
                  <a:srgbClr val="00B8EC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g13c646e8369_0_260"/>
          <p:cNvSpPr txBox="1">
            <a:spLocks noGrp="1"/>
          </p:cNvSpPr>
          <p:nvPr>
            <p:ph type="subTitle" idx="1"/>
          </p:nvPr>
        </p:nvSpPr>
        <p:spPr>
          <a:xfrm>
            <a:off x="6994050" y="3681413"/>
            <a:ext cx="7386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B8EC"/>
              </a:buClr>
              <a:buSzPts val="6400"/>
              <a:buNone/>
              <a:defRPr sz="6400">
                <a:solidFill>
                  <a:srgbClr val="00B8EC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67" name="Google Shape;167;g13c646e8369_0_2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976" y="377230"/>
            <a:ext cx="1163594" cy="90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TI_разделительный слайд">
  <p:cSld name="NTI_разделительный слайд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g13c646e8369_0_2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379"/>
            <a:ext cx="9144004" cy="514425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13c646e8369_0_265"/>
          <p:cNvSpPr txBox="1">
            <a:spLocks noGrp="1"/>
          </p:cNvSpPr>
          <p:nvPr>
            <p:ph type="ctrTitle"/>
          </p:nvPr>
        </p:nvSpPr>
        <p:spPr>
          <a:xfrm>
            <a:off x="4181708" y="3681413"/>
            <a:ext cx="3918600" cy="7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>
            <a:lvl1pPr lvl="0" algn="r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B8EC"/>
              </a:buClr>
              <a:buSzPts val="2400"/>
              <a:buFont typeface="Corbel"/>
              <a:buNone/>
              <a:defRPr sz="2400">
                <a:solidFill>
                  <a:srgbClr val="00B8EC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71" name="Google Shape;171;g13c646e8369_0_2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976" y="377230"/>
            <a:ext cx="1163594" cy="90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TI_2 столбца">
  <p:cSld name="NTI_2 столбца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3c646e8369_0_269"/>
          <p:cNvSpPr txBox="1">
            <a:spLocks noGrp="1"/>
          </p:cNvSpPr>
          <p:nvPr>
            <p:ph type="subTitle" idx="1"/>
          </p:nvPr>
        </p:nvSpPr>
        <p:spPr>
          <a:xfrm>
            <a:off x="454454" y="1106132"/>
            <a:ext cx="81864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50" tIns="40775" rIns="81550" bIns="40775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g13c646e8369_0_269"/>
          <p:cNvSpPr txBox="1">
            <a:spLocks noGrp="1"/>
          </p:cNvSpPr>
          <p:nvPr>
            <p:ph type="ctrTitle"/>
          </p:nvPr>
        </p:nvSpPr>
        <p:spPr>
          <a:xfrm>
            <a:off x="4729367" y="305919"/>
            <a:ext cx="3911400" cy="6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rbel"/>
              <a:buNone/>
              <a:defRPr sz="2100" b="1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g13c646e8369_0_269"/>
          <p:cNvSpPr txBox="1">
            <a:spLocks noGrp="1"/>
          </p:cNvSpPr>
          <p:nvPr>
            <p:ph type="body" idx="2"/>
          </p:nvPr>
        </p:nvSpPr>
        <p:spPr>
          <a:xfrm>
            <a:off x="4670369" y="1863803"/>
            <a:ext cx="3808500" cy="27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Char char="•"/>
              <a:defRPr sz="1100"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76" name="Google Shape;176;g13c646e8369_0_269"/>
          <p:cNvSpPr txBox="1">
            <a:spLocks noGrp="1"/>
          </p:cNvSpPr>
          <p:nvPr>
            <p:ph type="body" idx="3"/>
          </p:nvPr>
        </p:nvSpPr>
        <p:spPr>
          <a:xfrm>
            <a:off x="454454" y="1863803"/>
            <a:ext cx="3808500" cy="27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pic>
        <p:nvPicPr>
          <p:cNvPr id="177" name="Google Shape;177;g13c646e8369_0_2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4454" y="250280"/>
            <a:ext cx="662510" cy="67079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13c646e8369_0_269"/>
          <p:cNvSpPr txBox="1"/>
          <p:nvPr/>
        </p:nvSpPr>
        <p:spPr>
          <a:xfrm>
            <a:off x="8317228" y="4818460"/>
            <a:ext cx="3237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r>
              <a:rPr lang="ru-RU" sz="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1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et the team of 2">
  <p:cSld name="4_Meet the team of 2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3c646e8369_0_276"/>
          <p:cNvSpPr>
            <a:spLocks noGrp="1"/>
          </p:cNvSpPr>
          <p:nvPr>
            <p:ph type="pic" idx="2"/>
          </p:nvPr>
        </p:nvSpPr>
        <p:spPr>
          <a:xfrm>
            <a:off x="4570333" y="1147672"/>
            <a:ext cx="4570500" cy="3060600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g13c646e8369_0_276"/>
          <p:cNvSpPr>
            <a:spLocks noGrp="1"/>
          </p:cNvSpPr>
          <p:nvPr>
            <p:ph type="pic" idx="3"/>
          </p:nvPr>
        </p:nvSpPr>
        <p:spPr>
          <a:xfrm>
            <a:off x="1" y="1147672"/>
            <a:ext cx="4570500" cy="3060600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g13c646e8369_0_276"/>
          <p:cNvSpPr txBox="1">
            <a:spLocks noGrp="1"/>
          </p:cNvSpPr>
          <p:nvPr>
            <p:ph type="body" idx="1"/>
          </p:nvPr>
        </p:nvSpPr>
        <p:spPr>
          <a:xfrm>
            <a:off x="503155" y="4268309"/>
            <a:ext cx="68580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83" name="Google Shape;183;g13c646e8369_0_276"/>
          <p:cNvSpPr txBox="1">
            <a:spLocks noGrp="1"/>
          </p:cNvSpPr>
          <p:nvPr>
            <p:ph type="ctrTitle"/>
          </p:nvPr>
        </p:nvSpPr>
        <p:spPr>
          <a:xfrm>
            <a:off x="1831546" y="567898"/>
            <a:ext cx="68580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rbel"/>
              <a:buNone/>
              <a:defRPr sz="2100" b="1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84" name="Google Shape;184;g13c646e8369_0_2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4454" y="250280"/>
            <a:ext cx="662510" cy="67079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13c646e8369_0_276"/>
          <p:cNvSpPr txBox="1"/>
          <p:nvPr/>
        </p:nvSpPr>
        <p:spPr>
          <a:xfrm>
            <a:off x="8317228" y="4818460"/>
            <a:ext cx="3237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r>
              <a:rPr lang="ru-RU" sz="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10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">
  <p:cSld name="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3c646e8369_0_283"/>
          <p:cNvSpPr txBox="1"/>
          <p:nvPr/>
        </p:nvSpPr>
        <p:spPr>
          <a:xfrm>
            <a:off x="8333185" y="4818460"/>
            <a:ext cx="2916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‹#›</a:t>
            </a:fld>
            <a:r>
              <a:rPr lang="ru-RU" sz="7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</a:t>
            </a:r>
            <a:endParaRPr sz="1100"/>
          </a:p>
        </p:txBody>
      </p:sp>
      <p:sp>
        <p:nvSpPr>
          <p:cNvPr id="188" name="Google Shape;188;g13c646e8369_0_283"/>
          <p:cNvSpPr txBox="1"/>
          <p:nvPr/>
        </p:nvSpPr>
        <p:spPr>
          <a:xfrm>
            <a:off x="8317228" y="4818460"/>
            <a:ext cx="3237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r>
              <a:rPr lang="ru-RU" sz="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1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TI_2 столбца">
  <p:cSld name="1_NTI_2 столбца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subTitle" idx="1"/>
          </p:nvPr>
        </p:nvSpPr>
        <p:spPr>
          <a:xfrm>
            <a:off x="791765" y="2057194"/>
            <a:ext cx="78762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50" tIns="40775" rIns="81550" bIns="4077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872394" y="1135272"/>
            <a:ext cx="3911400" cy="6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2600"/>
              <a:buFont typeface="Tahoma"/>
              <a:buNone/>
              <a:defRPr sz="2600" b="1">
                <a:solidFill>
                  <a:srgbClr val="00082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2"/>
          </p:nvPr>
        </p:nvSpPr>
        <p:spPr>
          <a:xfrm>
            <a:off x="4859432" y="2517255"/>
            <a:ext cx="3808800" cy="22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Char char="•"/>
              <a:defRPr sz="1100"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3"/>
          </p:nvPr>
        </p:nvSpPr>
        <p:spPr>
          <a:xfrm>
            <a:off x="785708" y="2517255"/>
            <a:ext cx="3808800" cy="22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pic>
        <p:nvPicPr>
          <p:cNvPr id="37" name="Google Shape;3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7312" y="142245"/>
            <a:ext cx="1011687" cy="785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TI_2 фото">
  <p:cSld name="NTI_2 фото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body" idx="1"/>
          </p:nvPr>
        </p:nvSpPr>
        <p:spPr>
          <a:xfrm>
            <a:off x="1801416" y="4324502"/>
            <a:ext cx="68580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40" name="Google Shape;40;p11"/>
          <p:cNvSpPr>
            <a:spLocks noGrp="1"/>
          </p:cNvSpPr>
          <p:nvPr>
            <p:ph type="pic" idx="2"/>
          </p:nvPr>
        </p:nvSpPr>
        <p:spPr>
          <a:xfrm>
            <a:off x="4570333" y="1147672"/>
            <a:ext cx="4570200" cy="30603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11"/>
          <p:cNvSpPr>
            <a:spLocks noGrp="1"/>
          </p:cNvSpPr>
          <p:nvPr>
            <p:ph type="pic" idx="3"/>
          </p:nvPr>
        </p:nvSpPr>
        <p:spPr>
          <a:xfrm>
            <a:off x="1" y="1147672"/>
            <a:ext cx="4570200" cy="30603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11"/>
          <p:cNvSpPr txBox="1">
            <a:spLocks noGrp="1"/>
          </p:cNvSpPr>
          <p:nvPr>
            <p:ph type="ctrTitle"/>
          </p:nvPr>
        </p:nvSpPr>
        <p:spPr>
          <a:xfrm>
            <a:off x="1852613" y="617705"/>
            <a:ext cx="68580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2600"/>
              <a:buFont typeface="Tahoma"/>
              <a:buNone/>
              <a:defRPr sz="2600" b="1">
                <a:solidFill>
                  <a:srgbClr val="00082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43" name="Google Shape;4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7312" y="142245"/>
            <a:ext cx="1011687" cy="785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TI_2 столбца">
  <p:cSld name="NTI_2 столбца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7312" y="142245"/>
            <a:ext cx="1011687" cy="78542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3"/>
          <p:cNvSpPr txBox="1">
            <a:spLocks noGrp="1"/>
          </p:cNvSpPr>
          <p:nvPr>
            <p:ph type="subTitle" idx="1"/>
          </p:nvPr>
        </p:nvSpPr>
        <p:spPr>
          <a:xfrm>
            <a:off x="791765" y="2057194"/>
            <a:ext cx="78762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50" tIns="40775" rIns="81550" bIns="4077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ctrTitle"/>
          </p:nvPr>
        </p:nvSpPr>
        <p:spPr>
          <a:xfrm>
            <a:off x="785708" y="1141866"/>
            <a:ext cx="3911400" cy="6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Tahoma"/>
              <a:buNone/>
              <a:defRPr sz="21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body" idx="2"/>
          </p:nvPr>
        </p:nvSpPr>
        <p:spPr>
          <a:xfrm>
            <a:off x="4859432" y="2517255"/>
            <a:ext cx="3808800" cy="22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Char char="•"/>
              <a:defRPr sz="1100"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body" idx="3"/>
          </p:nvPr>
        </p:nvSpPr>
        <p:spPr>
          <a:xfrm>
            <a:off x="785708" y="2517255"/>
            <a:ext cx="3808800" cy="22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0" name="Google Shape;50;p13"/>
          <p:cNvSpPr txBox="1"/>
          <p:nvPr/>
        </p:nvSpPr>
        <p:spPr>
          <a:xfrm>
            <a:off x="8317228" y="4818460"/>
            <a:ext cx="3237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ru-RU"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r>
              <a:rPr lang="ru-RU"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et the team of 2">
  <p:cSld name="4_Meet the team of 2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>
            <a:spLocks noGrp="1"/>
          </p:cNvSpPr>
          <p:nvPr>
            <p:ph type="pic" idx="2"/>
          </p:nvPr>
        </p:nvSpPr>
        <p:spPr>
          <a:xfrm>
            <a:off x="4570333" y="1147672"/>
            <a:ext cx="4570200" cy="3060300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14"/>
          <p:cNvSpPr>
            <a:spLocks noGrp="1"/>
          </p:cNvSpPr>
          <p:nvPr>
            <p:ph type="pic" idx="3"/>
          </p:nvPr>
        </p:nvSpPr>
        <p:spPr>
          <a:xfrm>
            <a:off x="1" y="1147672"/>
            <a:ext cx="4570200" cy="3060300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14"/>
          <p:cNvSpPr txBox="1"/>
          <p:nvPr/>
        </p:nvSpPr>
        <p:spPr>
          <a:xfrm>
            <a:off x="8317228" y="4818460"/>
            <a:ext cx="3237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ru-RU"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r>
              <a:rPr lang="ru-RU"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1801416" y="4324502"/>
            <a:ext cx="68580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1852613" y="617705"/>
            <a:ext cx="68580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Tahoma"/>
              <a:buNone/>
              <a:defRPr sz="21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7312" y="142245"/>
            <a:ext cx="1011687" cy="785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">
  <p:cSld name="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/>
        </p:nvSpPr>
        <p:spPr>
          <a:xfrm>
            <a:off x="8333185" y="4818460"/>
            <a:ext cx="2916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ru-RU" sz="7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‹#›</a:t>
            </a:fld>
            <a:r>
              <a:rPr lang="ru-RU" sz="7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Google Shape;6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7312" y="142245"/>
            <a:ext cx="1011687" cy="785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TI _титульный слайд">
  <p:cSld name="NTI _титульный слайд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g13cee3b92fc_0_1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56" y="-2948"/>
            <a:ext cx="9141646" cy="548830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g13cee3b92fc_0_158"/>
          <p:cNvSpPr txBox="1">
            <a:spLocks noGrp="1"/>
          </p:cNvSpPr>
          <p:nvPr>
            <p:ph type="title"/>
          </p:nvPr>
        </p:nvSpPr>
        <p:spPr>
          <a:xfrm>
            <a:off x="3406002" y="2047018"/>
            <a:ext cx="43080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rbel"/>
              <a:buNone/>
              <a:defRPr sz="2100" b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g13cee3b92fc_0_158"/>
          <p:cNvSpPr txBox="1">
            <a:spLocks noGrp="1"/>
          </p:cNvSpPr>
          <p:nvPr>
            <p:ph type="subTitle" idx="1"/>
          </p:nvPr>
        </p:nvSpPr>
        <p:spPr>
          <a:xfrm>
            <a:off x="3419172" y="3068243"/>
            <a:ext cx="4294500" cy="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lvl1pPr lvl="0" algn="l" rtl="0">
              <a:lnSpc>
                <a:spcPct val="135714"/>
              </a:lnSpc>
              <a:spcBef>
                <a:spcPts val="800"/>
              </a:spcBef>
              <a:spcAft>
                <a:spcPts val="0"/>
              </a:spcAft>
              <a:buClr>
                <a:srgbClr val="B5BBBF"/>
              </a:buClr>
              <a:buSzPts val="1100"/>
              <a:buFont typeface="Corbel"/>
              <a:buNone/>
              <a:defRPr sz="1100">
                <a:solidFill>
                  <a:srgbClr val="B5BBB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71" name="Google Shape;71;g13cee3b92fc_0_158" descr="E:\WORK\Ассоциация кружков\ФИРМСТИЛЬ\ЛОГО партнеров и вузов\Соорганизаторы\КД\Logo KD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3171" y="532228"/>
            <a:ext cx="547344" cy="141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g13cee3b92fc_0_158" descr="E:\WORK\Ассоциация кружков\ФИРМСТИЛЬ\ЛОГО партнеров и вузов\Соорганизаторы\АСИ\Logo ASI whit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3483" y="397349"/>
            <a:ext cx="601008" cy="26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g13cee3b92fc_0_158" descr="E:\WORK\Ассоциация кружков\ФИРМСТИЛЬ\ЛОГО партнеров и вузов\Партнеры\РСВ\Лого РСВ(1)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78189" y="506979"/>
            <a:ext cx="442037" cy="167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g13cee3b92fc_0_1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52481" y="514899"/>
            <a:ext cx="722749" cy="7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13cee3b92fc_0_1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8977" y="377230"/>
            <a:ext cx="1163594" cy="9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g13cee3b92fc_0_15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26133" y="430943"/>
            <a:ext cx="397336" cy="39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g13cee3b92fc_0_15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40038" y="430943"/>
            <a:ext cx="422056" cy="504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TI_2 столбца">
  <p:cSld name="1_NTI_2 столбца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3cee3b92fc_0_169"/>
          <p:cNvSpPr txBox="1">
            <a:spLocks noGrp="1"/>
          </p:cNvSpPr>
          <p:nvPr>
            <p:ph type="subTitle" idx="1"/>
          </p:nvPr>
        </p:nvSpPr>
        <p:spPr>
          <a:xfrm>
            <a:off x="454453" y="1080252"/>
            <a:ext cx="82137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50" tIns="40775" rIns="81550" bIns="40775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g13cee3b92fc_0_169"/>
          <p:cNvSpPr txBox="1">
            <a:spLocks noGrp="1"/>
          </p:cNvSpPr>
          <p:nvPr>
            <p:ph type="ctrTitle"/>
          </p:nvPr>
        </p:nvSpPr>
        <p:spPr>
          <a:xfrm>
            <a:off x="1994349" y="617400"/>
            <a:ext cx="66738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2600"/>
              <a:buFont typeface="Tahoma"/>
              <a:buNone/>
              <a:defRPr sz="2100" b="1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g13cee3b92fc_0_169"/>
          <p:cNvSpPr txBox="1">
            <a:spLocks noGrp="1"/>
          </p:cNvSpPr>
          <p:nvPr>
            <p:ph type="body" idx="2"/>
          </p:nvPr>
        </p:nvSpPr>
        <p:spPr>
          <a:xfrm>
            <a:off x="4859432" y="2517255"/>
            <a:ext cx="3808500" cy="22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Char char="•"/>
              <a:defRPr sz="1100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82" name="Google Shape;82;g13cee3b92fc_0_169"/>
          <p:cNvSpPr txBox="1">
            <a:spLocks noGrp="1"/>
          </p:cNvSpPr>
          <p:nvPr>
            <p:ph type="body" idx="3"/>
          </p:nvPr>
        </p:nvSpPr>
        <p:spPr>
          <a:xfrm>
            <a:off x="454453" y="2517255"/>
            <a:ext cx="3808500" cy="22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pic>
        <p:nvPicPr>
          <p:cNvPr id="83" name="Google Shape;83;g13cee3b92fc_0_1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4453" y="250280"/>
            <a:ext cx="662510" cy="67079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13cee3b92fc_0_169"/>
          <p:cNvSpPr txBox="1"/>
          <p:nvPr/>
        </p:nvSpPr>
        <p:spPr>
          <a:xfrm>
            <a:off x="8317228" y="4818460"/>
            <a:ext cx="3237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r>
              <a:rPr lang="ru-RU"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1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ahoma"/>
              <a:buNone/>
              <a:defRPr sz="3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3cee3b92fc_0_15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ahoma"/>
              <a:buNone/>
              <a:defRPr sz="3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g13cee3b92fc_0_15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4" name="Google Shape;64;g13cee3b92fc_0_1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5" name="Google Shape;65;g13cee3b92fc_0_1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6" name="Google Shape;66;g13cee3b92fc_0_1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3c646e8369_0_2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ahoma"/>
              <a:buNone/>
              <a:defRPr sz="3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8" name="Google Shape;138;g13c646e8369_0_2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9" name="Google Shape;139;g13c646e8369_0_2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0" name="Google Shape;140;g13c646e8369_0_2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1" name="Google Shape;141;g13c646e8369_0_2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tcontest.ru/tracks/nto-school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jpg"/><Relationship Id="rId4" Type="http://schemas.openxmlformats.org/officeDocument/2006/relationships/hyperlink" Target="https://clc.to/choose-your-profil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tcontest.ru/tracks/nto-school/" TargetMode="External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my.ntcontest.ru/invite/u/69d397750e9b6ca11f5d2c51484d793e/490877/16394" TargetMode="External"/><Relationship Id="rId5" Type="http://schemas.openxmlformats.org/officeDocument/2006/relationships/hyperlink" Target="https://talent.kruzhok.org/" TargetMode="External"/><Relationship Id="rId4" Type="http://schemas.openxmlformats.org/officeDocument/2006/relationships/hyperlink" Target="https://clc.to/choose-your-profil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nNJwpg7PMxgJ6w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Z_2wUE9l0A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"/>
          <p:cNvPicPr preferRelativeResize="0"/>
          <p:nvPr/>
        </p:nvPicPr>
        <p:blipFill rotWithShape="1">
          <a:blip r:embed="rId3">
            <a:alphaModFix/>
          </a:blip>
          <a:srcRect l="3798" r="17941" b="9835"/>
          <a:stretch/>
        </p:blipFill>
        <p:spPr>
          <a:xfrm>
            <a:off x="1748971" y="681742"/>
            <a:ext cx="7395031" cy="479425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"/>
          <p:cNvSpPr txBox="1">
            <a:spLocks noGrp="1"/>
          </p:cNvSpPr>
          <p:nvPr>
            <p:ph type="title"/>
          </p:nvPr>
        </p:nvSpPr>
        <p:spPr>
          <a:xfrm>
            <a:off x="3841974" y="1954321"/>
            <a:ext cx="4834500" cy="8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rbel"/>
              <a:buNone/>
            </a:pPr>
            <a:r>
              <a:rPr lang="ru-RU" sz="2800" b="1">
                <a:solidFill>
                  <a:schemeClr val="lt1"/>
                </a:solidFill>
              </a:rPr>
              <a:t>М</a:t>
            </a:r>
            <a:r>
              <a:rPr lang="ru-RU" sz="2600" b="1">
                <a:solidFill>
                  <a:schemeClr val="lt1"/>
                </a:solidFill>
              </a:rPr>
              <a:t>ОЁ МЕСТО В МИРЕ БУДУЩЕГО</a:t>
            </a:r>
            <a:endParaRPr sz="2300"/>
          </a:p>
        </p:txBody>
      </p:sp>
      <p:sp>
        <p:nvSpPr>
          <p:cNvPr id="196" name="Google Shape;196;p1"/>
          <p:cNvSpPr txBox="1">
            <a:spLocks noGrp="1"/>
          </p:cNvSpPr>
          <p:nvPr>
            <p:ph type="subTitle" idx="1"/>
          </p:nvPr>
        </p:nvSpPr>
        <p:spPr>
          <a:xfrm>
            <a:off x="3841969" y="3374396"/>
            <a:ext cx="3540900" cy="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ru-RU" sz="2000">
                <a:solidFill>
                  <a:schemeClr val="lt1"/>
                </a:solidFill>
              </a:rPr>
              <a:t>Вводный урок о Национальной технологической олимпиаде (НТО)</a:t>
            </a:r>
            <a:endParaRPr sz="20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97" name="Google Shape;197;p1"/>
          <p:cNvPicPr preferRelativeResize="0"/>
          <p:nvPr/>
        </p:nvPicPr>
        <p:blipFill rotWithShape="1">
          <a:blip r:embed="rId4">
            <a:alphaModFix/>
          </a:blip>
          <a:srcRect l="29300" t="10207" r="3214" b="63902"/>
          <a:stretch/>
        </p:blipFill>
        <p:spPr>
          <a:xfrm>
            <a:off x="0" y="1"/>
            <a:ext cx="1684122" cy="1336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76647" y="1487089"/>
            <a:ext cx="1232406" cy="3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43765" y="4232563"/>
            <a:ext cx="1374843" cy="454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"/>
          <p:cNvPicPr preferRelativeResize="0"/>
          <p:nvPr/>
        </p:nvPicPr>
        <p:blipFill rotWithShape="1">
          <a:blip r:embed="rId4">
            <a:alphaModFix/>
          </a:blip>
          <a:srcRect l="32515" t="46957" b="7953"/>
          <a:stretch/>
        </p:blipFill>
        <p:spPr>
          <a:xfrm>
            <a:off x="0" y="2978727"/>
            <a:ext cx="1813819" cy="2507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"/>
          <p:cNvPicPr preferRelativeResize="0"/>
          <p:nvPr/>
        </p:nvPicPr>
        <p:blipFill rotWithShape="1">
          <a:blip r:embed="rId4">
            <a:alphaModFix/>
          </a:blip>
          <a:srcRect l="29300" t="21165" r="3214" b="51945"/>
          <a:stretch/>
        </p:blipFill>
        <p:spPr>
          <a:xfrm>
            <a:off x="64848" y="1035594"/>
            <a:ext cx="1684122" cy="1388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3c646e8369_0_348"/>
          <p:cNvSpPr txBox="1">
            <a:spLocks noGrp="1"/>
          </p:cNvSpPr>
          <p:nvPr>
            <p:ph type="ctrTitle"/>
          </p:nvPr>
        </p:nvSpPr>
        <p:spPr>
          <a:xfrm>
            <a:off x="1994349" y="617400"/>
            <a:ext cx="66738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ru-RU"/>
              <a:t>Что дает НТО школьнику</a:t>
            </a:r>
            <a:endParaRPr/>
          </a:p>
        </p:txBody>
      </p:sp>
      <p:graphicFrame>
        <p:nvGraphicFramePr>
          <p:cNvPr id="229" name="Google Shape;229;g13c646e8369_0_348"/>
          <p:cNvGraphicFramePr/>
          <p:nvPr/>
        </p:nvGraphicFramePr>
        <p:xfrm>
          <a:off x="465199" y="1292542"/>
          <a:ext cx="8202950" cy="3564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74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0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0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7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000">
                <a:tc row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 dirty="0">
                          <a:latin typeface="Corbel"/>
                          <a:ea typeface="Corbel"/>
                          <a:cs typeface="Corbel"/>
                          <a:sym typeface="Corbel"/>
                        </a:rPr>
                        <a:t>Победители и призеры</a:t>
                      </a:r>
                      <a:endParaRPr sz="1400" b="1" u="none" strike="noStrike" cap="none" dirty="0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100 баллов к ЕГЭ</a:t>
                      </a:r>
                      <a:endParaRPr sz="1400" b="0" i="0" u="none" strike="noStrike" cap="none" dirty="0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7200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 rowSpan="4"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91425" marR="91425" marT="36000" marB="360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u="none" strike="noStrike" cap="none" dirty="0">
                          <a:latin typeface="Corbel"/>
                          <a:ea typeface="Corbel"/>
                          <a:cs typeface="Corbel"/>
                          <a:sym typeface="Corbel"/>
                        </a:rPr>
                        <a:t>БВИ</a:t>
                      </a:r>
                      <a:endParaRPr sz="1400" u="none" strike="noStrike" cap="none" dirty="0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7200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91425" marR="91425" marT="36000" marB="360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91425" marR="91425" marT="36000" marB="360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u="none" strike="noStrike" cap="none" dirty="0">
                          <a:latin typeface="Corbel"/>
                          <a:ea typeface="Corbel"/>
                          <a:cs typeface="Corbel"/>
                          <a:sym typeface="Corbel"/>
                        </a:rPr>
                        <a:t>Материальные призы (денежные до 1 </a:t>
                      </a:r>
                      <a:r>
                        <a:rPr lang="ru-RU" sz="1400" u="none" strike="noStrike" cap="none" dirty="0" err="1">
                          <a:latin typeface="Corbel"/>
                          <a:ea typeface="Corbel"/>
                          <a:cs typeface="Corbel"/>
                          <a:sym typeface="Corbel"/>
                        </a:rPr>
                        <a:t>млн.рублей</a:t>
                      </a:r>
                      <a:r>
                        <a:rPr lang="ru-RU" sz="1400" u="none" strike="noStrike" cap="none" dirty="0">
                          <a:latin typeface="Corbel"/>
                          <a:ea typeface="Corbel"/>
                          <a:cs typeface="Corbel"/>
                          <a:sym typeface="Corbel"/>
                        </a:rPr>
                        <a:t>, гаджеты)</a:t>
                      </a:r>
                      <a:endParaRPr sz="1400" u="none" strike="noStrike" cap="none" dirty="0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7200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91425" marR="91425" marT="36000" marB="360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91425" marR="91425" marT="36000" marB="360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u="none" strike="noStrike" cap="none" dirty="0">
                          <a:latin typeface="Corbel"/>
                          <a:ea typeface="Corbel"/>
                          <a:cs typeface="Corbel"/>
                          <a:sym typeface="Corbel"/>
                        </a:rPr>
                        <a:t>Портфолио на Таланте (баллы)</a:t>
                      </a:r>
                      <a:endParaRPr sz="1400" u="none" strike="noStrike" cap="none" dirty="0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7200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91425" marR="91425" marT="36000" marB="360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91425" marR="91425" marT="36000" marB="360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 row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Финалисты</a:t>
                      </a:r>
                      <a:endParaRPr sz="1400" b="1" u="none" strike="noStrike" cap="non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u="none" strike="noStrike" cap="none" dirty="0">
                          <a:latin typeface="Corbel"/>
                          <a:ea typeface="Corbel"/>
                          <a:cs typeface="Corbel"/>
                          <a:sym typeface="Corbel"/>
                        </a:rPr>
                        <a:t>Личное знакомство со сверстниками-единомышленниками РФ и СНГ</a:t>
                      </a:r>
                      <a:endParaRPr sz="1400" u="none" strike="noStrike" cap="none" dirty="0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7200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u="none" strike="noStrike" cap="none" dirty="0" err="1">
                          <a:latin typeface="Corbel"/>
                          <a:ea typeface="Corbel"/>
                          <a:cs typeface="Corbel"/>
                          <a:sym typeface="Corbel"/>
                        </a:rPr>
                        <a:t>Мерч</a:t>
                      </a:r>
                      <a:endParaRPr sz="1400" u="none" strike="noStrike" cap="none" dirty="0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7200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91425" marR="91425" marT="36000" marB="360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u="none" strike="noStrike" cap="none" dirty="0">
                          <a:latin typeface="Corbel"/>
                          <a:ea typeface="Corbel"/>
                          <a:cs typeface="Corbel"/>
                          <a:sym typeface="Corbel"/>
                        </a:rPr>
                        <a:t>Поездка на финал  - Москва, Санкт-Петербург, Томск, Сочи, Владивосток …</a:t>
                      </a:r>
                      <a:endParaRPr sz="1400" u="none" strike="noStrike" cap="none" dirty="0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7200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91425" marR="91425" marT="36000" marB="36000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000">
                <a:tc row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Участники</a:t>
                      </a:r>
                      <a:endParaRPr sz="1400" b="1" u="none" strike="noStrike" cap="non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u="none" strike="noStrike" cap="none" dirty="0">
                          <a:latin typeface="Corbel"/>
                          <a:ea typeface="Corbel"/>
                          <a:cs typeface="Corbel"/>
                          <a:sym typeface="Corbel"/>
                        </a:rPr>
                        <a:t>Опыт решения инженерных задач</a:t>
                      </a:r>
                      <a:endParaRPr sz="1400" u="none" strike="noStrike" cap="none" dirty="0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7200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u="none" strike="noStrike" cap="none" dirty="0" err="1">
                          <a:latin typeface="Corbel"/>
                          <a:ea typeface="Corbel"/>
                          <a:cs typeface="Corbel"/>
                          <a:sym typeface="Corbel"/>
                        </a:rPr>
                        <a:t>Прокачивание</a:t>
                      </a:r>
                      <a:r>
                        <a:rPr lang="ru-RU" sz="1400" u="none" strike="noStrike" cap="none" dirty="0">
                          <a:latin typeface="Corbel"/>
                          <a:ea typeface="Corbel"/>
                          <a:cs typeface="Corbel"/>
                          <a:sym typeface="Corbel"/>
                        </a:rPr>
                        <a:t> </a:t>
                      </a:r>
                      <a:r>
                        <a:rPr lang="ru-RU" sz="1400" u="none" strike="noStrike" cap="none" dirty="0" err="1">
                          <a:latin typeface="Corbel"/>
                          <a:ea typeface="Corbel"/>
                          <a:cs typeface="Corbel"/>
                          <a:sym typeface="Corbel"/>
                        </a:rPr>
                        <a:t>хард</a:t>
                      </a:r>
                      <a:r>
                        <a:rPr lang="ru-RU" sz="1400" u="none" strike="noStrike" cap="none" dirty="0">
                          <a:latin typeface="Corbel"/>
                          <a:ea typeface="Corbel"/>
                          <a:cs typeface="Corbel"/>
                          <a:sym typeface="Corbel"/>
                        </a:rPr>
                        <a:t> и софт скиллов, получение новых компетенций</a:t>
                      </a:r>
                      <a:endParaRPr sz="1400" u="none" strike="noStrike" cap="none" dirty="0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7200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u="none" strike="noStrike" cap="none" dirty="0">
                          <a:latin typeface="Corbel"/>
                          <a:ea typeface="Corbel"/>
                          <a:cs typeface="Corbel"/>
                          <a:sym typeface="Corbel"/>
                        </a:rPr>
                        <a:t>Общение с ведущими специалистами рынков НТИ</a:t>
                      </a:r>
                      <a:endParaRPr sz="1400" u="none" strike="noStrike" cap="none" dirty="0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7200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u="none" strike="noStrike" cap="none" dirty="0">
                          <a:latin typeface="Corbel"/>
                          <a:ea typeface="Corbel"/>
                          <a:cs typeface="Corbel"/>
                          <a:sym typeface="Corbel"/>
                        </a:rPr>
                        <a:t>Знакомство со сверстниками-единомышленниками РФ и СНГ</a:t>
                      </a:r>
                      <a:endParaRPr sz="1400" u="none" strike="noStrike" cap="none" dirty="0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7200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3c646e8369_0_228"/>
          <p:cNvSpPr txBox="1"/>
          <p:nvPr/>
        </p:nvSpPr>
        <p:spPr>
          <a:xfrm>
            <a:off x="2776618" y="302054"/>
            <a:ext cx="58506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1" i="0" u="none" strike="noStrike" cap="none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rPr>
              <a:t>Как попасть в технологическую элиту страны, если ты школьник</a:t>
            </a:r>
            <a:endParaRPr sz="1100"/>
          </a:p>
        </p:txBody>
      </p:sp>
      <p:pic>
        <p:nvPicPr>
          <p:cNvPr id="267" name="Google Shape;267;g13c646e8369_0_2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61074"/>
            <a:ext cx="9144001" cy="3946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3c646e8369_0_375"/>
          <p:cNvSpPr txBox="1">
            <a:spLocks noGrp="1"/>
          </p:cNvSpPr>
          <p:nvPr>
            <p:ph type="ctrTitle"/>
          </p:nvPr>
        </p:nvSpPr>
        <p:spPr>
          <a:xfrm>
            <a:off x="1994349" y="617400"/>
            <a:ext cx="6673800" cy="303600"/>
          </a:xfrm>
          <a:prstGeom prst="rect">
            <a:avLst/>
          </a:prstGeom>
        </p:spPr>
        <p:txBody>
          <a:bodyPr spcFirstLastPara="1" wrap="square" lIns="0" tIns="12700" rIns="0" bIns="0" anchor="b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Ценности и принципы НТО</a:t>
            </a:r>
            <a:endParaRPr/>
          </a:p>
        </p:txBody>
      </p:sp>
      <p:sp>
        <p:nvSpPr>
          <p:cNvPr id="274" name="Google Shape;274;g13c646e8369_0_375"/>
          <p:cNvSpPr txBox="1">
            <a:spLocks noGrp="1"/>
          </p:cNvSpPr>
          <p:nvPr>
            <p:ph type="body" idx="1"/>
          </p:nvPr>
        </p:nvSpPr>
        <p:spPr>
          <a:xfrm>
            <a:off x="454470" y="1277000"/>
            <a:ext cx="5049900" cy="3507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55600" algn="l" rtl="0">
              <a:spcBef>
                <a:spcPts val="800"/>
              </a:spcBef>
              <a:spcAft>
                <a:spcPts val="0"/>
              </a:spcAft>
              <a:buSzPts val="2000"/>
              <a:buAutoNum type="arabicPeriod"/>
            </a:pPr>
            <a:r>
              <a:rPr lang="ru-RU" sz="2000"/>
              <a:t>Решать прикладные задачи, нацеленные на умножение общественного блага.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ru-RU" sz="2000"/>
              <a:t>Создавать, а не только потреблять.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ru-RU" sz="2000"/>
              <a:t>Работать в команде.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ru-RU" sz="2000"/>
              <a:t>Осваивать и ответственно развивать новые технологии.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ru-RU" sz="2000"/>
              <a:t>Играть честно и пробовать себя.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SzPts val="2000"/>
              <a:buAutoNum type="arabicPeriod"/>
            </a:pPr>
            <a:r>
              <a:rPr lang="ru-RU" sz="2000"/>
              <a:t>Быть человеком.</a:t>
            </a:r>
            <a:endParaRPr sz="2000"/>
          </a:p>
        </p:txBody>
      </p:sp>
      <p:pic>
        <p:nvPicPr>
          <p:cNvPr id="275" name="Google Shape;275;g13c646e8369_0_375"/>
          <p:cNvPicPr preferRelativeResize="0"/>
          <p:nvPr/>
        </p:nvPicPr>
        <p:blipFill rotWithShape="1">
          <a:blip r:embed="rId3">
            <a:alphaModFix/>
          </a:blip>
          <a:srcRect l="14337" r="12546"/>
          <a:stretch/>
        </p:blipFill>
        <p:spPr>
          <a:xfrm>
            <a:off x="5199575" y="1277000"/>
            <a:ext cx="3639627" cy="3318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404b78b1c5_1_6"/>
          <p:cNvSpPr txBox="1">
            <a:spLocks noGrp="1"/>
          </p:cNvSpPr>
          <p:nvPr>
            <p:ph type="ctrTitle"/>
          </p:nvPr>
        </p:nvSpPr>
        <p:spPr>
          <a:xfrm>
            <a:off x="1994349" y="617400"/>
            <a:ext cx="66738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ru-RU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Направления</a:t>
            </a:r>
            <a:r>
              <a:rPr lang="ru-RU"/>
              <a:t> НТО</a:t>
            </a: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4B8862-7222-2D26-59E0-CA911E0BA3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4553" b="38284"/>
          <a:stretch/>
        </p:blipFill>
        <p:spPr>
          <a:xfrm>
            <a:off x="37170" y="970285"/>
            <a:ext cx="9069659" cy="417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32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3c646e8369_0_390"/>
          <p:cNvSpPr txBox="1">
            <a:spLocks noGrp="1"/>
          </p:cNvSpPr>
          <p:nvPr>
            <p:ph type="ctrTitle"/>
          </p:nvPr>
        </p:nvSpPr>
        <p:spPr>
          <a:xfrm>
            <a:off x="1994349" y="617400"/>
            <a:ext cx="6673800" cy="303600"/>
          </a:xfrm>
          <a:prstGeom prst="rect">
            <a:avLst/>
          </a:prstGeom>
        </p:spPr>
        <p:txBody>
          <a:bodyPr spcFirstLastPara="1" wrap="square" lIns="0" tIns="12700" rIns="0" bIns="0" anchor="b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Как начать участвовать в НТО?</a:t>
            </a:r>
            <a:endParaRPr/>
          </a:p>
        </p:txBody>
      </p:sp>
      <p:sp>
        <p:nvSpPr>
          <p:cNvPr id="298" name="Google Shape;298;g13c646e8369_0_390"/>
          <p:cNvSpPr txBox="1">
            <a:spLocks noGrp="1"/>
          </p:cNvSpPr>
          <p:nvPr>
            <p:ph type="body" idx="1"/>
          </p:nvPr>
        </p:nvSpPr>
        <p:spPr>
          <a:xfrm>
            <a:off x="454475" y="1276999"/>
            <a:ext cx="8213700" cy="764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ru-RU" sz="2000" dirty="0"/>
              <a:t>Познакомиться с </a:t>
            </a:r>
            <a:r>
              <a:rPr lang="ru-RU" sz="2000" u="sng" dirty="0">
                <a:solidFill>
                  <a:schemeClr val="hlink"/>
                </a:solidFill>
                <a:hlinkClick r:id="rId3"/>
              </a:rPr>
              <a:t>описанием направлений и профилей на сайте НТО</a:t>
            </a:r>
            <a:endParaRPr sz="2000" dirty="0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ru-RU" sz="2000" dirty="0"/>
              <a:t>Пройти </a:t>
            </a:r>
            <a:r>
              <a:rPr lang="ru-RU" sz="2000" u="sng" dirty="0">
                <a:solidFill>
                  <a:schemeClr val="hlink"/>
                </a:solidFill>
                <a:hlinkClick r:id="rId4"/>
              </a:rPr>
              <a:t>тест на выбор профиля </a:t>
            </a:r>
            <a:r>
              <a:rPr lang="ru-RU" sz="2000" dirty="0"/>
              <a:t>и получить свои рекомендации</a:t>
            </a:r>
            <a:endParaRPr sz="2000" dirty="0"/>
          </a:p>
        </p:txBody>
      </p:sp>
      <p:pic>
        <p:nvPicPr>
          <p:cNvPr id="299" name="Google Shape;299;g13c646e8369_0_390"/>
          <p:cNvPicPr preferRelativeResize="0"/>
          <p:nvPr/>
        </p:nvPicPr>
        <p:blipFill rotWithShape="1">
          <a:blip r:embed="rId5">
            <a:alphaModFix/>
          </a:blip>
          <a:srcRect b="24379"/>
          <a:stretch/>
        </p:blipFill>
        <p:spPr>
          <a:xfrm>
            <a:off x="1707625" y="2094650"/>
            <a:ext cx="5728751" cy="288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404b78b1c5_1_36"/>
          <p:cNvSpPr txBox="1">
            <a:spLocks noGrp="1"/>
          </p:cNvSpPr>
          <p:nvPr>
            <p:ph type="ctrTitle"/>
          </p:nvPr>
        </p:nvSpPr>
        <p:spPr>
          <a:xfrm>
            <a:off x="1994349" y="617400"/>
            <a:ext cx="66738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ru-RU"/>
              <a:t>Как принять участие в НТО?</a:t>
            </a:r>
            <a:endParaRPr/>
          </a:p>
        </p:txBody>
      </p:sp>
      <p:sp>
        <p:nvSpPr>
          <p:cNvPr id="306" name="Google Shape;306;g1404b78b1c5_1_36"/>
          <p:cNvSpPr txBox="1">
            <a:spLocks noGrp="1"/>
          </p:cNvSpPr>
          <p:nvPr>
            <p:ph type="body" idx="1"/>
          </p:nvPr>
        </p:nvSpPr>
        <p:spPr>
          <a:xfrm>
            <a:off x="454462" y="1277005"/>
            <a:ext cx="4420437" cy="3735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ru-RU" sz="2000" dirty="0"/>
              <a:t>Познакомиться с </a:t>
            </a:r>
            <a:br>
              <a:rPr lang="ru-RU" sz="2000" dirty="0"/>
            </a:br>
            <a:r>
              <a:rPr lang="ru-RU" sz="2000" u="sng" dirty="0">
                <a:solidFill>
                  <a:schemeClr val="hlink"/>
                </a:solidFill>
                <a:hlinkClick r:id="rId3"/>
              </a:rPr>
              <a:t>описанием направлений и профилей </a:t>
            </a:r>
            <a:endParaRPr sz="2000" dirty="0"/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ru-RU" sz="2000" dirty="0"/>
              <a:t>Пройти </a:t>
            </a:r>
            <a:r>
              <a:rPr lang="ru-RU" sz="2000" u="sng" dirty="0">
                <a:solidFill>
                  <a:schemeClr val="hlink"/>
                </a:solidFill>
                <a:hlinkClick r:id="rId4"/>
              </a:rPr>
              <a:t>тест на выбор профиля </a:t>
            </a:r>
            <a:r>
              <a:rPr lang="ru-RU" sz="2000" dirty="0"/>
              <a:t>и получить свои рекомендации</a:t>
            </a:r>
            <a:endParaRPr sz="2000" dirty="0"/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ru-RU" sz="2000" dirty="0"/>
              <a:t>Иметь учетную запись на </a:t>
            </a:r>
            <a:r>
              <a:rPr lang="ru-RU" sz="2000" dirty="0">
                <a:hlinkClick r:id="rId5"/>
              </a:rPr>
              <a:t>платформе Талант</a:t>
            </a:r>
            <a:endParaRPr sz="2000" dirty="0"/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ru-RU" sz="2000" dirty="0"/>
              <a:t>Пройти регистрацию на </a:t>
            </a:r>
            <a:r>
              <a:rPr lang="ru-RU" sz="2000" dirty="0">
                <a:hlinkClick r:id="rId6"/>
              </a:rPr>
              <a:t>сайте</a:t>
            </a:r>
            <a:r>
              <a:rPr lang="en-US" sz="2000" dirty="0">
                <a:hlinkClick r:id="rId6"/>
              </a:rPr>
              <a:t> </a:t>
            </a:r>
            <a:r>
              <a:rPr lang="ru-RU" sz="2000" dirty="0">
                <a:hlinkClick r:id="rId6"/>
              </a:rPr>
              <a:t>НТО</a:t>
            </a:r>
            <a:r>
              <a:rPr lang="ru-RU" sz="2000" baseline="30000" dirty="0"/>
              <a:t>*</a:t>
            </a:r>
            <a:endParaRPr sz="2000" b="1" baseline="30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695" y="973282"/>
            <a:ext cx="3598718" cy="35987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g13cee3b92fc_0_145"/>
          <p:cNvPicPr preferRelativeResize="0"/>
          <p:nvPr/>
        </p:nvPicPr>
        <p:blipFill rotWithShape="1">
          <a:blip r:embed="rId3">
            <a:alphaModFix/>
          </a:blip>
          <a:srcRect t="40158" b="-258"/>
          <a:stretch/>
        </p:blipFill>
        <p:spPr>
          <a:xfrm rot="10800000">
            <a:off x="6" y="3143478"/>
            <a:ext cx="9143994" cy="200002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13cee3b92fc_0_145"/>
          <p:cNvSpPr txBox="1">
            <a:spLocks noGrp="1"/>
          </p:cNvSpPr>
          <p:nvPr>
            <p:ph type="body" idx="2"/>
          </p:nvPr>
        </p:nvSpPr>
        <p:spPr>
          <a:xfrm>
            <a:off x="425794" y="3538931"/>
            <a:ext cx="8242200" cy="12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lvl="0" indent="-254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ru-RU" sz="1400" b="1" i="0" u="none" strike="noStrike">
                <a:solidFill>
                  <a:srgbClr val="000000"/>
                </a:solidFill>
              </a:rPr>
              <a:t>Трек для школьников 8−11 классов</a:t>
            </a:r>
            <a:endParaRPr sz="1400" b="1"/>
          </a:p>
          <a:p>
            <a:pPr marL="342900" lvl="0" indent="-254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ru-RU" sz="1400" b="1" i="0" u="none" strike="noStrike">
                <a:solidFill>
                  <a:srgbClr val="000000"/>
                </a:solidFill>
              </a:rPr>
              <a:t>Трек для школьников 5−7 классов: НТО Junior</a:t>
            </a:r>
            <a:endParaRPr sz="1400" b="1"/>
          </a:p>
          <a:p>
            <a:pPr marL="342900" lvl="0" indent="-254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ru-RU" sz="1400" b="1" i="0" u="none" strike="noStrike">
                <a:solidFill>
                  <a:srgbClr val="000000"/>
                </a:solidFill>
              </a:rPr>
              <a:t>Трек для студентов</a:t>
            </a:r>
            <a:endParaRPr sz="1400" b="1"/>
          </a:p>
          <a:p>
            <a:pPr marL="342900" lvl="0" indent="-254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ru-RU" sz="1400" b="1" i="0" u="none" strike="noStrike">
                <a:solidFill>
                  <a:srgbClr val="000000"/>
                </a:solidFill>
              </a:rPr>
              <a:t>Конкурс компетенций «Талант НТО»</a:t>
            </a:r>
            <a:endParaRPr sz="14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8" name="Google Shape;208;g13cee3b92fc_0_145"/>
          <p:cNvSpPr txBox="1">
            <a:spLocks noGrp="1"/>
          </p:cNvSpPr>
          <p:nvPr>
            <p:ph type="subTitle" idx="1"/>
          </p:nvPr>
        </p:nvSpPr>
        <p:spPr>
          <a:xfrm>
            <a:off x="454450" y="1191390"/>
            <a:ext cx="8213700" cy="1898700"/>
          </a:xfrm>
          <a:prstGeom prst="rect">
            <a:avLst/>
          </a:prstGeom>
        </p:spPr>
        <p:txBody>
          <a:bodyPr spcFirstLastPara="1" wrap="square" lIns="81550" tIns="40775" rIns="81550" bIns="4077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800"/>
              <a:t>Национальная технологическая олимпиада (НТО)</a:t>
            </a:r>
            <a:r>
              <a:rPr lang="ru-RU" sz="1800" baseline="30000"/>
              <a:t>*</a:t>
            </a:r>
            <a:r>
              <a:rPr lang="ru-RU" sz="1800" b="0"/>
              <a:t> — это всероссийские технологические соревнования по широкому спектру направлений для школьников и студентов.</a:t>
            </a:r>
            <a:endParaRPr sz="1800" b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400" b="0" i="1" baseline="30000"/>
              <a:t>*</a:t>
            </a:r>
            <a:r>
              <a:rPr lang="ru-RU" sz="1400" b="0" i="1"/>
              <a:t>Прежнее название «Олимпиада кружкового движения НТИ»</a:t>
            </a:r>
            <a:endParaRPr sz="1400" b="0" i="1"/>
          </a:p>
        </p:txBody>
      </p:sp>
      <p:sp>
        <p:nvSpPr>
          <p:cNvPr id="209" name="Google Shape;209;g13cee3b92fc_0_145"/>
          <p:cNvSpPr txBox="1">
            <a:spLocks noGrp="1"/>
          </p:cNvSpPr>
          <p:nvPr>
            <p:ph type="ctrTitle"/>
          </p:nvPr>
        </p:nvSpPr>
        <p:spPr>
          <a:xfrm>
            <a:off x="1994349" y="617400"/>
            <a:ext cx="6673800" cy="336000"/>
          </a:xfrm>
          <a:prstGeom prst="rect">
            <a:avLst/>
          </a:prstGeom>
        </p:spPr>
        <p:txBody>
          <a:bodyPr spcFirstLastPara="1" wrap="square" lIns="0" tIns="12700" rIns="0" bIns="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2"/>
                </a:solidFill>
              </a:rPr>
              <a:t>Что такое НТО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3c646e8369_0_22"/>
          <p:cNvSpPr txBox="1">
            <a:spLocks noGrp="1"/>
          </p:cNvSpPr>
          <p:nvPr>
            <p:ph type="ctrTitle"/>
          </p:nvPr>
        </p:nvSpPr>
        <p:spPr>
          <a:xfrm>
            <a:off x="1994349" y="617400"/>
            <a:ext cx="66738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ru-RU"/>
              <a:t>Мы не ищем таланты, а создаем их.</a:t>
            </a:r>
            <a:endParaRPr/>
          </a:p>
        </p:txBody>
      </p:sp>
      <p:pic>
        <p:nvPicPr>
          <p:cNvPr id="3" name="Рисунок 2">
            <a:hlinkClick r:id="rId3"/>
            <a:extLst>
              <a:ext uri="{FF2B5EF4-FFF2-40B4-BE49-F238E27FC236}">
                <a16:creationId xmlns:a16="http://schemas.microsoft.com/office/drawing/2014/main" id="{FC98EE6C-2C13-F508-5979-25D51BC71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186" y="948993"/>
            <a:ext cx="7239627" cy="40846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3c646e8369_0_159"/>
          <p:cNvSpPr txBox="1">
            <a:spLocks noGrp="1"/>
          </p:cNvSpPr>
          <p:nvPr>
            <p:ph type="ctrTitle"/>
          </p:nvPr>
        </p:nvSpPr>
        <p:spPr>
          <a:xfrm>
            <a:off x="1994349" y="617400"/>
            <a:ext cx="66738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ru-RU"/>
              <a:t>НТО объединяет огромное количество участников</a:t>
            </a: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47C059-4CEC-29CF-100C-B9B4C8AB50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79620"/>
            <a:ext cx="9144000" cy="394610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9;p108">
            <a:extLst>
              <a:ext uri="{FF2B5EF4-FFF2-40B4-BE49-F238E27FC236}">
                <a16:creationId xmlns:a16="http://schemas.microsoft.com/office/drawing/2014/main" id="{0A8493E0-6D76-41B0-ACEF-BFB7BF348E6D}"/>
              </a:ext>
            </a:extLst>
          </p:cNvPr>
          <p:cNvSpPr txBox="1"/>
          <p:nvPr/>
        </p:nvSpPr>
        <p:spPr>
          <a:xfrm>
            <a:off x="1350819" y="554578"/>
            <a:ext cx="7126624" cy="335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94" rIns="0" bIns="0" anchor="b" anchorCtr="0">
            <a:spAutoFit/>
          </a:bodyPr>
          <a:lstStyle/>
          <a:p>
            <a:pPr algn="r"/>
            <a:r>
              <a:rPr lang="ru-RU" sz="2100" b="1" dirty="0">
                <a:latin typeface="Corbel" panose="020B0503020204020204" pitchFamily="34" charset="0"/>
                <a:ea typeface="Tahoma"/>
                <a:cs typeface="Tahoma"/>
              </a:rPr>
              <a:t>Новый цикл НТО 2022</a:t>
            </a:r>
            <a:r>
              <a:rPr lang="en-US" sz="2100" b="1" dirty="0">
                <a:latin typeface="Corbel" panose="020B0503020204020204" pitchFamily="34" charset="0"/>
                <a:ea typeface="Tahoma"/>
                <a:cs typeface="Tahoma"/>
              </a:rPr>
              <a:t>/</a:t>
            </a:r>
            <a:r>
              <a:rPr lang="ru-RU" sz="2100" b="1" dirty="0">
                <a:latin typeface="Corbel" panose="020B0503020204020204" pitchFamily="34" charset="0"/>
                <a:ea typeface="Tahoma"/>
                <a:cs typeface="Tahoma"/>
              </a:rPr>
              <a:t>2023</a:t>
            </a:r>
            <a:endParaRPr lang="ru-RU" sz="21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8807B-0B49-FC45-45DB-DF4CD9BC7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72385"/>
            <a:ext cx="8861608" cy="382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7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3c646e8369_0_2"/>
          <p:cNvSpPr txBox="1">
            <a:spLocks noGrp="1"/>
          </p:cNvSpPr>
          <p:nvPr>
            <p:ph type="title"/>
          </p:nvPr>
        </p:nvSpPr>
        <p:spPr>
          <a:xfrm>
            <a:off x="1319750" y="4343550"/>
            <a:ext cx="7345500" cy="423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Что такое «олимпиада»?</a:t>
            </a:r>
            <a:endParaRPr/>
          </a:p>
        </p:txBody>
      </p:sp>
      <p:pic>
        <p:nvPicPr>
          <p:cNvPr id="230" name="Google Shape;230;g13c646e8369_0_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8656" b="8664"/>
          <a:stretch/>
        </p:blipFill>
        <p:spPr>
          <a:xfrm>
            <a:off x="1319750" y="0"/>
            <a:ext cx="7824299" cy="4312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3c646e8369_0_10"/>
          <p:cNvSpPr txBox="1">
            <a:spLocks noGrp="1"/>
          </p:cNvSpPr>
          <p:nvPr>
            <p:ph type="title"/>
          </p:nvPr>
        </p:nvSpPr>
        <p:spPr>
          <a:xfrm>
            <a:off x="1319750" y="4343550"/>
            <a:ext cx="7345500" cy="685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Как вы понимаете термин «технология», «технологический»?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А что такое «новые технологии» или «высокие технологии»?</a:t>
            </a:r>
            <a:endParaRPr/>
          </a:p>
        </p:txBody>
      </p:sp>
      <p:pic>
        <p:nvPicPr>
          <p:cNvPr id="237" name="Google Shape;237;g13c646e8369_0_1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8656" b="8664"/>
          <a:stretch/>
        </p:blipFill>
        <p:spPr>
          <a:xfrm>
            <a:off x="1319750" y="0"/>
            <a:ext cx="7824299" cy="4312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3c646e8369_0_16"/>
          <p:cNvSpPr txBox="1">
            <a:spLocks noGrp="1"/>
          </p:cNvSpPr>
          <p:nvPr>
            <p:ph type="title"/>
          </p:nvPr>
        </p:nvSpPr>
        <p:spPr>
          <a:xfrm>
            <a:off x="1319750" y="4343550"/>
            <a:ext cx="7345500" cy="423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Что такое инженерия? </a:t>
            </a:r>
            <a:r>
              <a:rPr lang="ru-RU" u="sng">
                <a:solidFill>
                  <a:schemeClr val="hlink"/>
                </a:solidFill>
                <a:hlinkClick r:id="rId3"/>
              </a:rPr>
              <a:t>Кто такие инженеры?</a:t>
            </a:r>
            <a:endParaRPr/>
          </a:p>
        </p:txBody>
      </p:sp>
      <p:pic>
        <p:nvPicPr>
          <p:cNvPr id="244" name="Google Shape;244;g13c646e8369_0_1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8656" b="8664"/>
          <a:stretch/>
        </p:blipFill>
        <p:spPr>
          <a:xfrm>
            <a:off x="1319750" y="0"/>
            <a:ext cx="7824299" cy="4312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3c646e8369_0_313"/>
          <p:cNvSpPr txBox="1">
            <a:spLocks noGrp="1"/>
          </p:cNvSpPr>
          <p:nvPr>
            <p:ph type="ctrTitle"/>
          </p:nvPr>
        </p:nvSpPr>
        <p:spPr>
          <a:xfrm>
            <a:off x="1994349" y="617400"/>
            <a:ext cx="6673800" cy="594600"/>
          </a:xfrm>
          <a:prstGeom prst="rect">
            <a:avLst/>
          </a:prstGeom>
        </p:spPr>
        <p:txBody>
          <a:bodyPr spcFirstLastPara="1" wrap="square" lIns="0" tIns="12700" rIns="0" bIns="0" anchor="b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 рамках НТО участники решают инженерные </a:t>
            </a:r>
            <a:br>
              <a:rPr lang="ru-RU" dirty="0"/>
            </a:br>
            <a:r>
              <a:rPr lang="ru-RU" dirty="0"/>
              <a:t>задачи, применяя новые технологии</a:t>
            </a:r>
            <a:endParaRPr dirty="0"/>
          </a:p>
        </p:txBody>
      </p:sp>
      <p:sp>
        <p:nvSpPr>
          <p:cNvPr id="251" name="Google Shape;251;g13c646e8369_0_313"/>
          <p:cNvSpPr txBox="1">
            <a:spLocks noGrp="1"/>
          </p:cNvSpPr>
          <p:nvPr>
            <p:ph type="body" idx="1"/>
          </p:nvPr>
        </p:nvSpPr>
        <p:spPr>
          <a:xfrm>
            <a:off x="2193104" y="1319150"/>
            <a:ext cx="6673800" cy="364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➔"/>
            </a:pPr>
            <a:r>
              <a:rPr lang="ru-RU" sz="1600" dirty="0"/>
              <a:t>Разработка транспортной системы автономной доставки товаров.</a:t>
            </a:r>
            <a:endParaRPr sz="1600" dirty="0"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➔"/>
            </a:pPr>
            <a:r>
              <a:rPr lang="ru-RU" sz="1600" dirty="0"/>
              <a:t>Создание и настройка системы автопилота для беспилотника.</a:t>
            </a:r>
            <a:endParaRPr sz="1600" dirty="0"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➔"/>
            </a:pPr>
            <a:r>
              <a:rPr lang="ru-RU" sz="1600" dirty="0"/>
              <a:t>Проектирование и запуск сити-фермы.</a:t>
            </a:r>
            <a:endParaRPr sz="1600" dirty="0"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➔"/>
            </a:pPr>
            <a:r>
              <a:rPr lang="ru-RU" sz="1600" dirty="0"/>
              <a:t>Создание алгоритма распознавания рукописного текста.</a:t>
            </a:r>
            <a:endParaRPr sz="1600" dirty="0"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➔"/>
            </a:pPr>
            <a:r>
              <a:rPr lang="ru-RU" sz="1600" dirty="0"/>
              <a:t>Проектирование робота-сортировщика.</a:t>
            </a:r>
            <a:endParaRPr sz="1600" dirty="0"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➔"/>
            </a:pPr>
            <a:r>
              <a:rPr lang="ru-RU" sz="1600" dirty="0"/>
              <a:t>Разработка нового пищевого продукта с инновационным составом.</a:t>
            </a:r>
            <a:endParaRPr sz="1600" dirty="0"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➔"/>
            </a:pPr>
            <a:r>
              <a:rPr lang="ru-RU" sz="1600" dirty="0"/>
              <a:t>Создание «электронного языка», способного различать химические вещества.</a:t>
            </a:r>
            <a:endParaRPr sz="1600" dirty="0"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➔"/>
            </a:pPr>
            <a:r>
              <a:rPr lang="ru-RU" sz="1600" dirty="0"/>
              <a:t>Создание компьютерной VR-игры</a:t>
            </a:r>
            <a:endParaRPr sz="1600" dirty="0"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➔"/>
            </a:pPr>
            <a:r>
              <a:rPr lang="ru-RU" sz="1600" dirty="0"/>
              <a:t>Создание человеко-машинного интерфейса, способного считывать </a:t>
            </a:r>
            <a:r>
              <a:rPr lang="ru-RU" sz="1600" dirty="0" err="1"/>
              <a:t>биосигналы</a:t>
            </a:r>
            <a:r>
              <a:rPr lang="ru-RU" sz="1600" dirty="0"/>
              <a:t> и обрабатывать их.</a:t>
            </a:r>
            <a:endParaRPr sz="1600" dirty="0"/>
          </a:p>
        </p:txBody>
      </p:sp>
      <p:pic>
        <p:nvPicPr>
          <p:cNvPr id="252" name="Google Shape;252;g13c646e8369_0_3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3579863"/>
            <a:ext cx="1812998" cy="1258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13c646e8369_0_3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2318436"/>
            <a:ext cx="1813000" cy="126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13c646e8369_0_3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600" y="1059600"/>
            <a:ext cx="1812294" cy="1258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Олимпиада КД НТИ">
      <a:dk1>
        <a:srgbClr val="000000"/>
      </a:dk1>
      <a:lt1>
        <a:srgbClr val="FFFFFF"/>
      </a:lt1>
      <a:dk2>
        <a:srgbClr val="0C0C0C"/>
      </a:dk2>
      <a:lt2>
        <a:srgbClr val="FFFFFF"/>
      </a:lt2>
      <a:accent1>
        <a:srgbClr val="00C5BF"/>
      </a:accent1>
      <a:accent2>
        <a:srgbClr val="F37760"/>
      </a:accent2>
      <a:accent3>
        <a:srgbClr val="AA52C0"/>
      </a:accent3>
      <a:accent4>
        <a:srgbClr val="03ABDD"/>
      </a:accent4>
      <a:accent5>
        <a:srgbClr val="0C0C0C"/>
      </a:accent5>
      <a:accent6>
        <a:srgbClr val="0C0C0C"/>
      </a:accent6>
      <a:hlink>
        <a:srgbClr val="0070C0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Олимпиада КД НТИ">
      <a:dk1>
        <a:srgbClr val="000000"/>
      </a:dk1>
      <a:lt1>
        <a:srgbClr val="FFFFFF"/>
      </a:lt1>
      <a:dk2>
        <a:srgbClr val="0C0C0C"/>
      </a:dk2>
      <a:lt2>
        <a:srgbClr val="FFFFFF"/>
      </a:lt2>
      <a:accent1>
        <a:srgbClr val="00C5BF"/>
      </a:accent1>
      <a:accent2>
        <a:srgbClr val="F37760"/>
      </a:accent2>
      <a:accent3>
        <a:srgbClr val="AA52C0"/>
      </a:accent3>
      <a:accent4>
        <a:srgbClr val="03ABDD"/>
      </a:accent4>
      <a:accent5>
        <a:srgbClr val="0C0C0C"/>
      </a:accent5>
      <a:accent6>
        <a:srgbClr val="0C0C0C"/>
      </a:accent6>
      <a:hlink>
        <a:srgbClr val="0070C0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Олимпиада КД НТИ">
      <a:dk1>
        <a:srgbClr val="000000"/>
      </a:dk1>
      <a:lt1>
        <a:srgbClr val="FFFFFF"/>
      </a:lt1>
      <a:dk2>
        <a:srgbClr val="0C0C0C"/>
      </a:dk2>
      <a:lt2>
        <a:srgbClr val="FFFFFF"/>
      </a:lt2>
      <a:accent1>
        <a:srgbClr val="00C5BF"/>
      </a:accent1>
      <a:accent2>
        <a:srgbClr val="F37760"/>
      </a:accent2>
      <a:accent3>
        <a:srgbClr val="AA52C0"/>
      </a:accent3>
      <a:accent4>
        <a:srgbClr val="03ABDD"/>
      </a:accent4>
      <a:accent5>
        <a:srgbClr val="0C0C0C"/>
      </a:accent5>
      <a:accent6>
        <a:srgbClr val="0C0C0C"/>
      </a:accent6>
      <a:hlink>
        <a:srgbClr val="0070C0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1467</Words>
  <Application>Microsoft Office PowerPoint</Application>
  <PresentationFormat>Экран (16:9)</PresentationFormat>
  <Paragraphs>146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Tahoma</vt:lpstr>
      <vt:lpstr>Montserrat Light</vt:lpstr>
      <vt:lpstr>Corbel</vt:lpstr>
      <vt:lpstr>Office Theme</vt:lpstr>
      <vt:lpstr>Office Theme</vt:lpstr>
      <vt:lpstr>Office Theme</vt:lpstr>
      <vt:lpstr>МОЁ МЕСТО В МИРЕ БУДУЩЕГО</vt:lpstr>
      <vt:lpstr>Что такое НТО</vt:lpstr>
      <vt:lpstr>Мы не ищем таланты, а создаем их.</vt:lpstr>
      <vt:lpstr>НТО объединяет огромное количество участников</vt:lpstr>
      <vt:lpstr>Презентация PowerPoint</vt:lpstr>
      <vt:lpstr>Что такое «олимпиада»?</vt:lpstr>
      <vt:lpstr>Как вы понимаете термин «технология», «технологический»? А что такое «новые технологии» или «высокие технологии»?</vt:lpstr>
      <vt:lpstr>Что такое инженерия? Кто такие инженеры?</vt:lpstr>
      <vt:lpstr>В рамках НТО участники решают инженерные  задачи, применяя новые технологии</vt:lpstr>
      <vt:lpstr>Что дает НТО школьнику</vt:lpstr>
      <vt:lpstr>Презентация PowerPoint</vt:lpstr>
      <vt:lpstr>Ценности и принципы НТО</vt:lpstr>
      <vt:lpstr>Направления НТО</vt:lpstr>
      <vt:lpstr>Как начать участвовать в НТО?</vt:lpstr>
      <vt:lpstr>Как принять участие в НТО?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МОЁ МЕСТО В МИРЕ БУДУЩЕГО</dc:title>
  <dc:creator>Пользователь Windows</dc:creator>
  <cp:lastModifiedBy>Александров Сергей</cp:lastModifiedBy>
  <cp:revision>8</cp:revision>
  <dcterms:created xsi:type="dcterms:W3CDTF">2018-05-23T12:16:39Z</dcterms:created>
  <dcterms:modified xsi:type="dcterms:W3CDTF">2023-09-26T19:38:32Z</dcterms:modified>
</cp:coreProperties>
</file>